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49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56" r:id="rId3"/>
    <p:sldId id="354" r:id="rId4"/>
    <p:sldId id="355" r:id="rId5"/>
    <p:sldId id="327" r:id="rId6"/>
    <p:sldId id="328" r:id="rId7"/>
    <p:sldId id="353" r:id="rId8"/>
    <p:sldId id="346" r:id="rId9"/>
    <p:sldId id="360" r:id="rId10"/>
    <p:sldId id="367" r:id="rId11"/>
    <p:sldId id="368" r:id="rId12"/>
    <p:sldId id="369" r:id="rId13"/>
    <p:sldId id="370" r:id="rId14"/>
    <p:sldId id="371" r:id="rId15"/>
    <p:sldId id="362" r:id="rId16"/>
    <p:sldId id="363" r:id="rId17"/>
    <p:sldId id="364" r:id="rId18"/>
    <p:sldId id="365" r:id="rId19"/>
    <p:sldId id="372" r:id="rId20"/>
    <p:sldId id="366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BD380D"/>
    <a:srgbClr val="A603A8"/>
    <a:srgbClr val="05BCFE"/>
    <a:srgbClr val="D26464"/>
    <a:srgbClr val="89C3BD"/>
    <a:srgbClr val="FCC0AF"/>
    <a:srgbClr val="FBA993"/>
    <a:srgbClr val="FFFFFF"/>
    <a:srgbClr val="DE8D8D"/>
    <a:srgbClr val="F7A94C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vertBarState="minimized">
    <p:restoredLeft sz="6419" autoAdjust="0"/>
    <p:restoredTop sz="94620" autoAdjust="0"/>
  </p:normalViewPr>
  <p:slideViewPr>
    <p:cSldViewPr>
      <p:cViewPr>
        <p:scale>
          <a:sx n="80" d="100"/>
          <a:sy n="80" d="100"/>
        </p:scale>
        <p:origin x="-312" y="204"/>
      </p:cViewPr>
      <p:guideLst>
        <p:guide orient="horz" pos="2308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DFAEF-8B7C-4198-A027-B8DBE2EE9CD2}" type="datetimeFigureOut">
              <a:rPr lang="zh-CN" altLang="en-US" smtClean="0"/>
              <a:pPr/>
              <a:t>2019/3/19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EC0F6-A476-4B4E-8B5C-C8CDDDE854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梵高的头像需要修改为圆形的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485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/>
          <p:nvPr/>
        </p:nvGrpSpPr>
        <p:grpSpPr bwMode="auto">
          <a:xfrm>
            <a:off x="152400" y="381001"/>
            <a:ext cx="6838950" cy="3365500"/>
            <a:chOff x="664" y="1951"/>
            <a:chExt cx="4308" cy="2120"/>
          </a:xfrm>
        </p:grpSpPr>
        <p:sp>
          <p:nvSpPr>
            <p:cNvPr id="4112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1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1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1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DD8ED146-9837-43A3-B042-6F33AA9CDDB2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4103" name="Picture 7" descr="artplus_nature_naturalcity42_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6000" y="4143380"/>
            <a:ext cx="2980400" cy="2012946"/>
          </a:xfrm>
          <a:prstGeom prst="rect">
            <a:avLst/>
          </a:prstGeom>
          <a:noFill/>
        </p:spPr>
      </p:pic>
      <p:pic>
        <p:nvPicPr>
          <p:cNvPr id="4108" name="Picture 12" descr="artplus_nature_naturalcity42_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4122748"/>
            <a:ext cx="1654175" cy="877888"/>
          </a:xfrm>
          <a:prstGeom prst="rect">
            <a:avLst/>
          </a:prstGeom>
          <a:noFill/>
        </p:spPr>
      </p:pic>
      <p:pic>
        <p:nvPicPr>
          <p:cNvPr id="4109" name="Picture 13" descr="artplus_nature_naturalcity42_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8485" y="5209155"/>
            <a:ext cx="3307517" cy="1267846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pic>
        <p:nvPicPr>
          <p:cNvPr id="4105" name="Picture 9" descr="artplus_nature_naturalcity42_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4071942"/>
            <a:ext cx="2971800" cy="571500"/>
          </a:xfrm>
          <a:prstGeom prst="rect">
            <a:avLst/>
          </a:prstGeom>
          <a:noFill/>
        </p:spPr>
      </p:pic>
      <p:pic>
        <p:nvPicPr>
          <p:cNvPr id="4104" name="Picture 8" descr="artplus_nature_naturalcity42_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67832" y="3571876"/>
            <a:ext cx="1041215" cy="1120322"/>
          </a:xfrm>
          <a:prstGeom prst="rect">
            <a:avLst/>
          </a:prstGeom>
          <a:noFill/>
        </p:spPr>
      </p:pic>
      <p:pic>
        <p:nvPicPr>
          <p:cNvPr id="4107" name="Picture 11" descr="artplus_nature_naturalcity42_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9086" y="4086110"/>
            <a:ext cx="420121" cy="390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3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3" grpId="0" animBg="1"/>
      <p:bldP spid="4098" grpId="0" bldLvl="0" animBg="1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631FA-3BA4-43C5-BECD-99E47ABF70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9AD36-A2FF-4C86-B068-DF175D10FD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868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B4D4439A-32DC-4D85-AC61-E06A296F70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637"/>
            <a:ext cx="8229600" cy="868363"/>
          </a:xfrm>
        </p:spPr>
        <p:txBody>
          <a:bodyPr/>
          <a:lstStyle>
            <a:lvl1pPr>
              <a:defRPr i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883D8-8537-4563-AB0F-3F8B2D462A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349C-9FB6-40FC-8661-84F2D0E6658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C7080E-BBF0-4A62-92F7-B2736B417C4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3E5A6-18DA-43F4-9082-419404145E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1FE43-E7BA-4093-8198-BE00EE8619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163E8-1B68-4A38-9F9A-09247B666E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9DD3B-8ED2-4230-A517-CCABF2F9DB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FE8DEA-AE93-4833-83F4-E934EF5A4D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/>
        </p:nvPicPr>
        <p:blipFill>
          <a:blip r:embed="rId14" cstate="print"/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7B2E38FE-1D1A-4014-A492-1813884A0310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3" name="Picture 9" descr="artplus_nature_naturalcity42_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91465" y="5935664"/>
            <a:ext cx="1235075" cy="833437"/>
          </a:xfrm>
          <a:prstGeom prst="rect">
            <a:avLst/>
          </a:prstGeom>
          <a:noFill/>
        </p:spPr>
      </p:pic>
      <p:pic>
        <p:nvPicPr>
          <p:cNvPr id="1034" name="Picture 10" descr="artplus_nature_naturalcity42_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81952" y="5916614"/>
            <a:ext cx="828675" cy="158751"/>
          </a:xfrm>
          <a:prstGeom prst="rect">
            <a:avLst/>
          </a:prstGeom>
          <a:noFill/>
        </p:spPr>
      </p:pic>
      <p:pic>
        <p:nvPicPr>
          <p:cNvPr id="1035" name="Picture 11" descr="artplus_nature_naturalcity42_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61338" y="5608638"/>
            <a:ext cx="430212" cy="463551"/>
          </a:xfrm>
          <a:prstGeom prst="rect">
            <a:avLst/>
          </a:prstGeom>
          <a:noFill/>
        </p:spPr>
      </p:pic>
      <p:pic>
        <p:nvPicPr>
          <p:cNvPr id="1036" name="Picture 12" descr="artplus_nature_naturalcity42_d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02600" y="5849939"/>
            <a:ext cx="173038" cy="161925"/>
          </a:xfrm>
          <a:prstGeom prst="rect">
            <a:avLst/>
          </a:prstGeom>
          <a:noFill/>
        </p:spPr>
      </p:pic>
      <p:pic>
        <p:nvPicPr>
          <p:cNvPr id="1037" name="Picture 13" descr="artplus_nature_naturalcity42_i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469313" y="5969001"/>
            <a:ext cx="461962" cy="244475"/>
          </a:xfrm>
          <a:prstGeom prst="rect">
            <a:avLst/>
          </a:prstGeom>
          <a:noFill/>
        </p:spPr>
      </p:pic>
      <p:pic>
        <p:nvPicPr>
          <p:cNvPr id="1038" name="Picture 14" descr="artplus_nature_naturalcity42_c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562977" y="5943601"/>
            <a:ext cx="309563" cy="241300"/>
          </a:xfrm>
          <a:prstGeom prst="rect">
            <a:avLst/>
          </a:prstGeom>
          <a:noFill/>
        </p:spPr>
      </p:pic>
      <p:pic>
        <p:nvPicPr>
          <p:cNvPr id="1039" name="Picture 15" descr="artplus_nature_naturalcity42_f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1"/>
            <a:ext cx="82296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2.xml"/><Relationship Id="rId7" Type="http://schemas.openxmlformats.org/officeDocument/2006/relationships/image" Target="../media/image2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tags" Target="../tags/tag33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36.xml"/><Relationship Id="rId7" Type="http://schemas.openxmlformats.org/officeDocument/2006/relationships/image" Target="../media/image7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9.xml"/><Relationship Id="rId7" Type="http://schemas.openxmlformats.org/officeDocument/2006/relationships/image" Target="../media/image2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41.xml"/><Relationship Id="rId10" Type="http://schemas.openxmlformats.org/officeDocument/2006/relationships/image" Target="../media/image74.png"/><Relationship Id="rId4" Type="http://schemas.openxmlformats.org/officeDocument/2006/relationships/tags" Target="../tags/tag40.xml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11" Type="http://schemas.openxmlformats.org/officeDocument/2006/relationships/image" Target="../media/image84.jpeg"/><Relationship Id="rId5" Type="http://schemas.openxmlformats.org/officeDocument/2006/relationships/image" Target="../media/image78.png"/><Relationship Id="rId10" Type="http://schemas.openxmlformats.org/officeDocument/2006/relationships/image" Target="../media/image83.jpe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50.png"/><Relationship Id="rId18" Type="http://schemas.openxmlformats.org/officeDocument/2006/relationships/image" Target="../media/image88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49.png"/><Relationship Id="rId17" Type="http://schemas.openxmlformats.org/officeDocument/2006/relationships/image" Target="../media/image87.png"/><Relationship Id="rId2" Type="http://schemas.openxmlformats.org/officeDocument/2006/relationships/tags" Target="../tags/tag43.xml"/><Relationship Id="rId16" Type="http://schemas.openxmlformats.org/officeDocument/2006/relationships/image" Target="../media/image4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8.png"/><Relationship Id="rId5" Type="http://schemas.openxmlformats.org/officeDocument/2006/relationships/tags" Target="../tags/tag46.xml"/><Relationship Id="rId15" Type="http://schemas.openxmlformats.org/officeDocument/2006/relationships/image" Target="../media/image51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89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Thinkpad\Desktop\2013&#38738;&#25945;&#36187;&#35270;&#39057;\obama.wmv" TargetMode="Externa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gif"/><Relationship Id="rId5" Type="http://schemas.openxmlformats.org/officeDocument/2006/relationships/image" Target="../media/image21.gif"/><Relationship Id="rId10" Type="http://schemas.openxmlformats.org/officeDocument/2006/relationships/image" Target="../media/image26.gif"/><Relationship Id="rId4" Type="http://schemas.openxmlformats.org/officeDocument/2006/relationships/image" Target="../media/image20.jpeg"/><Relationship Id="rId9" Type="http://schemas.openxmlformats.org/officeDocument/2006/relationships/image" Target="../media/image2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.xml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5.xml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8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7.xml"/><Relationship Id="rId16" Type="http://schemas.openxmlformats.org/officeDocument/2006/relationships/image" Target="../media/image44.png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44.png"/><Relationship Id="rId18" Type="http://schemas.openxmlformats.org/officeDocument/2006/relationships/image" Target="../media/image51.png"/><Relationship Id="rId3" Type="http://schemas.openxmlformats.org/officeDocument/2006/relationships/tags" Target="../tags/tag10.xml"/><Relationship Id="rId21" Type="http://schemas.openxmlformats.org/officeDocument/2006/relationships/image" Target="../media/image40.png"/><Relationship Id="rId7" Type="http://schemas.openxmlformats.org/officeDocument/2006/relationships/tags" Target="../tags/tag14.xml"/><Relationship Id="rId12" Type="http://schemas.openxmlformats.org/officeDocument/2006/relationships/image" Target="../media/image46.jpeg"/><Relationship Id="rId17" Type="http://schemas.openxmlformats.org/officeDocument/2006/relationships/image" Target="../media/image50.png"/><Relationship Id="rId2" Type="http://schemas.openxmlformats.org/officeDocument/2006/relationships/tags" Target="../tags/tag9.xml"/><Relationship Id="rId16" Type="http://schemas.openxmlformats.org/officeDocument/2006/relationships/image" Target="../media/image49.png"/><Relationship Id="rId20" Type="http://schemas.openxmlformats.org/officeDocument/2006/relationships/image" Target="../media/image39.png"/><Relationship Id="rId1" Type="http://schemas.openxmlformats.org/officeDocument/2006/relationships/vmlDrawing" Target="../drawings/vmlDrawing1.v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3.png"/><Relationship Id="rId5" Type="http://schemas.openxmlformats.org/officeDocument/2006/relationships/tags" Target="../tags/tag12.xml"/><Relationship Id="rId15" Type="http://schemas.openxmlformats.org/officeDocument/2006/relationships/image" Target="../media/image48.png"/><Relationship Id="rId23" Type="http://schemas.openxmlformats.org/officeDocument/2006/relationships/image" Target="../media/image42.png"/><Relationship Id="rId10" Type="http://schemas.openxmlformats.org/officeDocument/2006/relationships/tags" Target="../tags/tag17.xml"/><Relationship Id="rId19" Type="http://schemas.openxmlformats.org/officeDocument/2006/relationships/oleObject" Target="../embeddings/oleObject1.bin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7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4.png"/><Relationship Id="rId3" Type="http://schemas.openxmlformats.org/officeDocument/2006/relationships/tags" Target="../tags/tag20.xm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tags" Target="../tags/tag19.xml"/><Relationship Id="rId16" Type="http://schemas.openxmlformats.org/officeDocument/2006/relationships/image" Target="../media/image58.png"/><Relationship Id="rId1" Type="http://schemas.openxmlformats.org/officeDocument/2006/relationships/tags" Target="../tags/tag18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7.jpeg"/><Relationship Id="rId10" Type="http://schemas.openxmlformats.org/officeDocument/2006/relationships/image" Target="../media/image54.jpeg"/><Relationship Id="rId4" Type="http://schemas.openxmlformats.org/officeDocument/2006/relationships/tags" Target="../tags/tag21.xml"/><Relationship Id="rId9" Type="http://schemas.openxmlformats.org/officeDocument/2006/relationships/image" Target="../media/image53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6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9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29.xml"/><Relationship Id="rId10" Type="http://schemas.openxmlformats.org/officeDocument/2006/relationships/image" Target="../media/image64.png"/><Relationship Id="rId4" Type="http://schemas.openxmlformats.org/officeDocument/2006/relationships/tags" Target="../tags/tag28.xml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5720" y="4437601"/>
            <a:ext cx="6624637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讲授课程：概率论与数理统计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授课对象：本科二年级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课程类型：基础必修课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参赛选手：荣耀华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-214346" y="881004"/>
            <a:ext cx="9144000" cy="110799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</a:rPr>
              <a:t>§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  <a:cs typeface="Arial Unicode MS" pitchFamily="34" charset="-122"/>
              </a:rPr>
              <a:t>1.4  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  <a:cs typeface="Arial Unicode MS" pitchFamily="34" charset="-122"/>
              </a:rPr>
              <a:t>贝叶斯公式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-180000" y="1917000"/>
          <a:ext cx="9542386" cy="3449175"/>
        </p:xfrm>
        <a:graphic>
          <a:graphicData uri="http://schemas.openxmlformats.org/presentationml/2006/ole">
            <p:oleObj spid="_x0000_s56322" name="Acrobat Document" r:id="rId4" imgW="17733277" imgH="6408975" progId="AcroExch.Document.DC">
              <p:embed/>
            </p:oleObj>
          </a:graphicData>
        </a:graphic>
      </p:graphicFrame>
      <p:sp>
        <p:nvSpPr>
          <p:cNvPr id="5" name="椭圆 4"/>
          <p:cNvSpPr/>
          <p:nvPr/>
        </p:nvSpPr>
        <p:spPr>
          <a:xfrm>
            <a:off x="8244000" y="4005000"/>
            <a:ext cx="900000" cy="864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96000" y="1051476"/>
            <a:ext cx="8280000" cy="5340227"/>
            <a:chOff x="396000" y="1051476"/>
            <a:chExt cx="8280000" cy="53402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00" y="1051476"/>
              <a:ext cx="8208000" cy="1009524"/>
            </a:xfrm>
            <a:prstGeom prst="rect">
              <a:avLst/>
            </a:prstGeom>
          </p:spPr>
        </p:pic>
        <p:pic>
          <p:nvPicPr>
            <p:cNvPr id="6" name="图片 5" descr="图片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00" y="2057625"/>
              <a:ext cx="8280000" cy="433407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4000" y="2133000"/>
            <a:ext cx="3809524" cy="2666666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060000" y="5255280"/>
            <a:ext cx="40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美国总统大选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84213" y="1033463"/>
            <a:ext cx="1439862" cy="720725"/>
            <a:chOff x="0" y="0"/>
            <a:chExt cx="1429" cy="454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0" y="0"/>
              <a:ext cx="1429" cy="454"/>
              <a:chOff x="0" y="0"/>
              <a:chExt cx="2902" cy="635"/>
            </a:xfrm>
          </p:grpSpPr>
          <p:sp>
            <p:nvSpPr>
              <p:cNvPr id="7" name="AutoShape 12"/>
              <p:cNvSpPr>
                <a:spLocks noChangeArrowheads="1"/>
              </p:cNvSpPr>
              <p:nvPr/>
            </p:nvSpPr>
            <p:spPr bwMode="auto">
              <a:xfrm rot="-5400000">
                <a:off x="1131" y="-1133"/>
                <a:ext cx="635" cy="290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eaLnBrk="1" hangingPunct="1">
                  <a:buFont typeface="Arial" charset="0"/>
                  <a:buNone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8" name="AutoShape 13"/>
              <p:cNvSpPr>
                <a:spLocks noChangeArrowheads="1"/>
              </p:cNvSpPr>
              <p:nvPr/>
            </p:nvSpPr>
            <p:spPr bwMode="auto">
              <a:xfrm rot="-5400000">
                <a:off x="1222" y="-1043"/>
                <a:ext cx="467" cy="2736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eaLnBrk="1" hangingPunct="1">
                  <a:buFont typeface="Arial" charset="0"/>
                  <a:buNone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6" name="Text Box 33"/>
            <p:cNvSpPr txBox="1">
              <a:spLocks noChangeArrowheads="1"/>
            </p:cNvSpPr>
            <p:nvPr/>
          </p:nvSpPr>
          <p:spPr bwMode="auto">
            <a:xfrm>
              <a:off x="76" y="0"/>
              <a:ext cx="126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buFont typeface="Arial" charset="0"/>
                <a:buNone/>
              </a:pPr>
              <a:r>
                <a:rPr lang="zh-CN" altLang="en-US" sz="3200" b="1" dirty="0">
                  <a:solidFill>
                    <a:srgbClr val="FFFF00"/>
                  </a:solidFill>
                  <a:ea typeface="隶书" pitchFamily="49" charset="-122"/>
                </a:rPr>
                <a:t>应用</a:t>
              </a:r>
              <a:endParaRPr lang="en-US" altLang="zh-CN" sz="3200" b="1" dirty="0">
                <a:solidFill>
                  <a:srgbClr val="FFFF00"/>
                </a:solidFill>
                <a:ea typeface="隶书" pitchFamily="49" charset="-122"/>
              </a:endParaRPr>
            </a:p>
          </p:txBody>
        </p:sp>
      </p:grp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4000" y="1701000"/>
            <a:ext cx="8460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估计大约有千分之一的人患有这种病。    </a:t>
            </a:r>
            <a:endParaRPr lang="en-US" altLang="zh-CN" sz="3200" b="1" dirty="0" smtClean="0">
              <a:latin typeface="宋体" charset="-122"/>
            </a:endParaRPr>
          </a:p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    资料显示，某项艾滋病血液检测的灵敏度（即艾滋病患者检查为阳性的概率）为</a:t>
            </a:r>
            <a:r>
              <a:rPr lang="en-US" altLang="zh-CN" sz="3200" b="1" dirty="0" smtClean="0">
                <a:latin typeface="宋体" charset="-122"/>
              </a:rPr>
              <a:t>0.95</a:t>
            </a:r>
            <a:r>
              <a:rPr lang="zh-CN" altLang="en-US" sz="3200" b="1" dirty="0" smtClean="0">
                <a:latin typeface="宋体" charset="-122"/>
              </a:rPr>
              <a:t>，而对非艾滋病患者的检测准确率为</a:t>
            </a:r>
            <a:r>
              <a:rPr lang="en-US" altLang="zh-CN" sz="3200" b="1" dirty="0" smtClean="0">
                <a:latin typeface="宋体" charset="-122"/>
              </a:rPr>
              <a:t>0.99</a:t>
            </a:r>
            <a:r>
              <a:rPr lang="zh-CN" altLang="en-US" sz="3200" b="1" dirty="0" smtClean="0">
                <a:latin typeface="宋体" charset="-122"/>
              </a:rPr>
              <a:t>。</a:t>
            </a:r>
            <a:endParaRPr lang="en-US" altLang="zh-CN" sz="3200" b="1" dirty="0" smtClean="0">
              <a:latin typeface="宋体" charset="-122"/>
            </a:endParaRPr>
          </a:p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en-US" altLang="zh-CN" sz="3200" b="1" dirty="0" smtClean="0">
                <a:solidFill>
                  <a:srgbClr val="BD380D"/>
                </a:solidFill>
                <a:latin typeface="宋体" charset="-122"/>
              </a:rPr>
              <a:t>    </a:t>
            </a:r>
            <a:r>
              <a:rPr lang="zh-CN" altLang="en-US" sz="3200" b="1" dirty="0" smtClean="0">
                <a:solidFill>
                  <a:srgbClr val="BD380D"/>
                </a:solidFill>
                <a:latin typeface="宋体" charset="-122"/>
              </a:rPr>
              <a:t>如果一个人血液检查呈阳性，问此人是艾滋病患者的概率是多少？</a:t>
            </a:r>
            <a:endParaRPr lang="zh-CN" altLang="en-US" sz="3200" b="1" dirty="0">
              <a:solidFill>
                <a:srgbClr val="BD380D"/>
              </a:solidFill>
              <a:latin typeface="宋体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68000" y="1038199"/>
            <a:ext cx="846000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    美国是一个艾滋病比较流行的国家，</a:t>
            </a:r>
            <a:endParaRPr lang="zh-CN" altLang="en-US" sz="3200" b="1" dirty="0">
              <a:latin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艾滋病诊断</a:t>
            </a:r>
            <a:endParaRPr lang="zh-CN" altLang="en-US" i="0" dirty="0"/>
          </a:p>
        </p:txBody>
      </p:sp>
      <p:grpSp>
        <p:nvGrpSpPr>
          <p:cNvPr id="3" name="Group 6"/>
          <p:cNvGrpSpPr/>
          <p:nvPr/>
        </p:nvGrpSpPr>
        <p:grpSpPr bwMode="auto">
          <a:xfrm>
            <a:off x="5429256" y="1213924"/>
            <a:ext cx="2503241" cy="2025319"/>
            <a:chOff x="2315" y="2481"/>
            <a:chExt cx="4796" cy="1403"/>
          </a:xfrm>
        </p:grpSpPr>
        <p:grpSp>
          <p:nvGrpSpPr>
            <p:cNvPr id="4" name="Group 7"/>
            <p:cNvGrpSpPr/>
            <p:nvPr/>
          </p:nvGrpSpPr>
          <p:grpSpPr bwMode="auto">
            <a:xfrm>
              <a:off x="2315" y="2481"/>
              <a:ext cx="4796" cy="1403"/>
              <a:chOff x="2315" y="2481"/>
              <a:chExt cx="4796" cy="1403"/>
            </a:xfrm>
          </p:grpSpPr>
          <p:sp>
            <p:nvSpPr>
              <p:cNvPr id="13" name="AutoShape 8"/>
              <p:cNvSpPr>
                <a:spLocks noChangeArrowheads="1"/>
              </p:cNvSpPr>
              <p:nvPr/>
            </p:nvSpPr>
            <p:spPr bwMode="gray">
              <a:xfrm flipV="1">
                <a:off x="2385" y="2481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AutoShape 9"/>
              <p:cNvSpPr>
                <a:spLocks noChangeArrowheads="1"/>
              </p:cNvSpPr>
              <p:nvPr/>
            </p:nvSpPr>
            <p:spPr bwMode="gray">
              <a:xfrm>
                <a:off x="2315" y="2834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2418" y="3039"/>
              <a:ext cx="4637" cy="699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 algn="ctr">
              <a:solidFill>
                <a:srgbClr val="F8F8F8"/>
              </a:solidFill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800" b="1" dirty="0" smtClean="0">
                  <a:latin typeface="宋体" charset="-122"/>
                </a:rPr>
                <a:t>血液检查</a:t>
              </a:r>
              <a:endParaRPr lang="en-US" altLang="zh-CN" sz="2800" b="1" dirty="0" smtClean="0">
                <a:latin typeface="宋体" charset="-122"/>
              </a:endParaRPr>
            </a:p>
            <a:p>
              <a:pPr algn="ctr"/>
              <a:r>
                <a:rPr lang="zh-CN" altLang="en-US" sz="2800" b="1" dirty="0" smtClean="0">
                  <a:latin typeface="宋体" charset="-122"/>
                </a:rPr>
                <a:t>呈阳性</a:t>
              </a:r>
              <a:endParaRPr lang="zh-CN" altLang="en-US" sz="2900" dirty="0"/>
            </a:p>
          </p:txBody>
        </p:sp>
      </p:grpSp>
      <p:grpSp>
        <p:nvGrpSpPr>
          <p:cNvPr id="7" name="组合 2"/>
          <p:cNvGrpSpPr/>
          <p:nvPr/>
        </p:nvGrpSpPr>
        <p:grpSpPr>
          <a:xfrm>
            <a:off x="2916000" y="5357826"/>
            <a:ext cx="1714512" cy="935484"/>
            <a:chOff x="1142976" y="5097744"/>
            <a:chExt cx="1714512" cy="935484"/>
          </a:xfrm>
        </p:grpSpPr>
        <p:pic>
          <p:nvPicPr>
            <p:cNvPr id="16" name="Picture 22" descr="kk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2976" y="5097744"/>
              <a:ext cx="1714512" cy="935484"/>
            </a:xfrm>
            <a:prstGeom prst="rect">
              <a:avLst/>
            </a:prstGeom>
            <a:noFill/>
          </p:spPr>
        </p:pic>
        <p:pic>
          <p:nvPicPr>
            <p:cNvPr id="17" name="图片 16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1142976" y="5357826"/>
              <a:ext cx="1658463" cy="454298"/>
            </a:xfrm>
            <a:prstGeom prst="rect">
              <a:avLst/>
            </a:prstGeom>
          </p:spPr>
        </p:pic>
      </p:grpSp>
      <p:grpSp>
        <p:nvGrpSpPr>
          <p:cNvPr id="11" name="组合 4"/>
          <p:cNvGrpSpPr/>
          <p:nvPr/>
        </p:nvGrpSpPr>
        <p:grpSpPr>
          <a:xfrm>
            <a:off x="2551441" y="4152232"/>
            <a:ext cx="7715304" cy="523220"/>
            <a:chOff x="928662" y="4000504"/>
            <a:chExt cx="7715304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1643042" y="4000504"/>
              <a:ext cx="7000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此人是艾滋病患者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928662" y="4071943"/>
              <a:ext cx="795100" cy="306997"/>
            </a:xfrm>
            <a:prstGeom prst="rect">
              <a:avLst/>
            </a:prstGeom>
          </p:spPr>
        </p:pic>
      </p:grpSp>
      <p:grpSp>
        <p:nvGrpSpPr>
          <p:cNvPr id="15" name="组合 5"/>
          <p:cNvGrpSpPr/>
          <p:nvPr/>
        </p:nvGrpSpPr>
        <p:grpSpPr>
          <a:xfrm>
            <a:off x="2551441" y="4695638"/>
            <a:ext cx="7162442" cy="523220"/>
            <a:chOff x="928662" y="4449409"/>
            <a:chExt cx="7162442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1661684" y="4449409"/>
              <a:ext cx="6429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此人是非艾滋病患者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6" name="图片 25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928662" y="4572009"/>
              <a:ext cx="795100" cy="306997"/>
            </a:xfrm>
            <a:prstGeom prst="rect">
              <a:avLst/>
            </a:prstGeom>
          </p:spPr>
        </p:pic>
      </p:grpSp>
      <p:sp>
        <p:nvSpPr>
          <p:cNvPr id="10" name="Freeform 8 3"/>
          <p:cNvSpPr/>
          <p:nvPr/>
        </p:nvSpPr>
        <p:spPr bwMode="gray">
          <a:xfrm rot="21126860">
            <a:off x="3250992" y="1130524"/>
            <a:ext cx="2498903" cy="7016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rgbClr val="BD380D"/>
          </a:solidFill>
          <a:ln w="0">
            <a:solidFill>
              <a:srgbClr val="FF0000"/>
            </a:solidFill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5142400" y="715559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i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2" name="Text Box 78"/>
          <p:cNvSpPr txBox="1">
            <a:spLocks noChangeArrowheads="1"/>
          </p:cNvSpPr>
          <p:nvPr/>
        </p:nvSpPr>
        <p:spPr bwMode="auto">
          <a:xfrm>
            <a:off x="4774532" y="544500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80000" y="5445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求</a:t>
            </a:r>
            <a:endParaRPr lang="zh-CN" altLang="en-US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45093" y="3573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令</a:t>
            </a:r>
            <a:endParaRPr lang="zh-CN" altLang="en-US" sz="3200" b="1" dirty="0"/>
          </a:p>
        </p:txBody>
      </p:sp>
      <p:grpSp>
        <p:nvGrpSpPr>
          <p:cNvPr id="20" name="组合 44"/>
          <p:cNvGrpSpPr/>
          <p:nvPr/>
        </p:nvGrpSpPr>
        <p:grpSpPr>
          <a:xfrm>
            <a:off x="2551441" y="3574431"/>
            <a:ext cx="8572559" cy="523220"/>
            <a:chOff x="1543441" y="3574431"/>
            <a:chExt cx="8572559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2257820" y="3574431"/>
              <a:ext cx="7858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血液检查呈阳性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41" name="图片 40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1543441" y="3674527"/>
              <a:ext cx="763337" cy="312275"/>
            </a:xfrm>
            <a:prstGeom prst="rect">
              <a:avLst/>
            </a:prstGeom>
          </p:spPr>
        </p:pic>
      </p:grpSp>
      <p:grpSp>
        <p:nvGrpSpPr>
          <p:cNvPr id="32" name="组合 37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33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8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做预测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9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404000" y="1355489"/>
            <a:ext cx="3769597" cy="1036476"/>
            <a:chOff x="1404000" y="1355489"/>
            <a:chExt cx="3769597" cy="1036476"/>
          </a:xfrm>
        </p:grpSpPr>
        <p:sp>
          <p:nvSpPr>
            <p:cNvPr id="8" name="Freeform 8 1"/>
            <p:cNvSpPr/>
            <p:nvPr/>
          </p:nvSpPr>
          <p:spPr bwMode="gray">
            <a:xfrm rot="13107620">
              <a:off x="3548518" y="1355489"/>
              <a:ext cx="1625079" cy="1036476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04000" y="1485000"/>
              <a:ext cx="2376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/>
                <a:t>艾滋病患者</a:t>
              </a:r>
              <a:endParaRPr lang="zh-CN" altLang="en-US" sz="3000" b="1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44000" y="1989000"/>
            <a:ext cx="3993398" cy="1525327"/>
            <a:chOff x="1044000" y="2334255"/>
            <a:chExt cx="3993398" cy="1525327"/>
          </a:xfrm>
        </p:grpSpPr>
        <p:sp>
          <p:nvSpPr>
            <p:cNvPr id="9" name="Freeform 8 2"/>
            <p:cNvSpPr/>
            <p:nvPr/>
          </p:nvSpPr>
          <p:spPr bwMode="gray">
            <a:xfrm rot="7456423">
              <a:off x="3682196" y="2504380"/>
              <a:ext cx="1525327" cy="1185077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44000" y="2905780"/>
              <a:ext cx="2520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/>
                <a:t>非艾滋病患者</a:t>
              </a:r>
              <a:endParaRPr lang="zh-CN" altLang="en-US" sz="30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bldLvl="0" animBg="1"/>
      <p:bldP spid="31" grpId="1" bldLvl="0" animBg="1"/>
      <p:bldP spid="42" grpId="0" bldLvl="0" animBg="1"/>
      <p:bldP spid="42" grpId="1" bldLvl="0" animBg="1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396000" y="3434620"/>
            <a:ext cx="8319372" cy="1218380"/>
            <a:chOff x="396000" y="3434620"/>
            <a:chExt cx="8319372" cy="1218380"/>
          </a:xfrm>
        </p:grpSpPr>
        <p:grpSp>
          <p:nvGrpSpPr>
            <p:cNvPr id="3" name="组合 8"/>
            <p:cNvGrpSpPr/>
            <p:nvPr/>
          </p:nvGrpSpPr>
          <p:grpSpPr>
            <a:xfrm>
              <a:off x="396000" y="3434620"/>
              <a:ext cx="8319372" cy="651155"/>
              <a:chOff x="396000" y="1934422"/>
              <a:chExt cx="8319372" cy="651155"/>
            </a:xfrm>
          </p:grpSpPr>
          <p:sp>
            <p:nvSpPr>
              <p:cNvPr id="5" name="AutoShape 17 1 1"/>
              <p:cNvSpPr>
                <a:spLocks noChangeArrowheads="1"/>
              </p:cNvSpPr>
              <p:nvPr/>
            </p:nvSpPr>
            <p:spPr bwMode="gray">
              <a:xfrm>
                <a:off x="396000" y="1934422"/>
                <a:ext cx="8319372" cy="642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68000" y="2000802"/>
                <a:ext cx="80121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/>
                  <a:t>某人是艾滋病患者，血液检查呈阳性的概率</a:t>
                </a:r>
                <a:endParaRPr lang="zh-CN" altLang="en-US" sz="3200" b="1" dirty="0"/>
              </a:p>
            </p:txBody>
          </p:sp>
        </p:grpSp>
        <p:pic>
          <p:nvPicPr>
            <p:cNvPr id="49" name="图片 48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3071804" y="4296689"/>
              <a:ext cx="2415235" cy="356311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324000" y="4805991"/>
            <a:ext cx="8428627" cy="1236108"/>
            <a:chOff x="324000" y="4805991"/>
            <a:chExt cx="8428627" cy="1236108"/>
          </a:xfrm>
        </p:grpSpPr>
        <p:grpSp>
          <p:nvGrpSpPr>
            <p:cNvPr id="4" name="组合 9"/>
            <p:cNvGrpSpPr/>
            <p:nvPr/>
          </p:nvGrpSpPr>
          <p:grpSpPr>
            <a:xfrm>
              <a:off x="324000" y="4805991"/>
              <a:ext cx="8428627" cy="783008"/>
              <a:chOff x="570600" y="1626312"/>
              <a:chExt cx="8257060" cy="895873"/>
            </a:xfrm>
          </p:grpSpPr>
          <p:sp>
            <p:nvSpPr>
              <p:cNvPr id="11" name="AutoShape 17 2"/>
              <p:cNvSpPr>
                <a:spLocks noChangeArrowheads="1"/>
              </p:cNvSpPr>
              <p:nvPr/>
            </p:nvSpPr>
            <p:spPr bwMode="gray">
              <a:xfrm>
                <a:off x="570600" y="1626312"/>
                <a:ext cx="8216242" cy="895873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5034" y="1698403"/>
                <a:ext cx="8252626" cy="669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/>
                  <a:t>某人是非艾滋病患者，血液检查呈阳性的概率</a:t>
                </a:r>
                <a:endParaRPr lang="zh-CN" altLang="en-US" sz="3200" b="1" dirty="0"/>
              </a:p>
            </p:txBody>
          </p:sp>
        </p:grpSp>
        <p:pic>
          <p:nvPicPr>
            <p:cNvPr id="48" name="图片 47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3047924" y="5685788"/>
              <a:ext cx="2404567" cy="356311"/>
            </a:xfrm>
            <a:prstGeom prst="rect">
              <a:avLst/>
            </a:prstGeom>
          </p:spPr>
        </p:pic>
      </p:grpSp>
      <p:sp>
        <p:nvSpPr>
          <p:cNvPr id="34" name="菱形 33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37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20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6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7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做预测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8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0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2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3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6000" y="1951331"/>
            <a:ext cx="8568000" cy="1261669"/>
            <a:chOff x="396000" y="1629000"/>
            <a:chExt cx="8568000" cy="1261669"/>
          </a:xfrm>
        </p:grpSpPr>
        <p:sp>
          <p:nvSpPr>
            <p:cNvPr id="17" name="AutoShape 17 1 2"/>
            <p:cNvSpPr>
              <a:spLocks noChangeArrowheads="1"/>
            </p:cNvSpPr>
            <p:nvPr/>
          </p:nvSpPr>
          <p:spPr bwMode="gray">
            <a:xfrm>
              <a:off x="396000" y="1634620"/>
              <a:ext cx="8286776" cy="71438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rgbClr val="92D050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596" y="1629000"/>
              <a:ext cx="8535404" cy="60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/>
                <a:t>美国艾滋病患者、非艾滋病患者的概率分别为</a:t>
              </a:r>
              <a:endParaRPr lang="zh-CN" altLang="en-US" sz="2800" b="1" dirty="0"/>
            </a:p>
          </p:txBody>
        </p:sp>
        <p:pic>
          <p:nvPicPr>
            <p:cNvPr id="46" name="图片 45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2307404" y="2534358"/>
              <a:ext cx="4881677" cy="35631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pic>
        <p:nvPicPr>
          <p:cNvPr id="4" name="图片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756000" y="1629000"/>
            <a:ext cx="1971327" cy="540000"/>
          </a:xfrm>
          <a:prstGeom prst="rect">
            <a:avLst/>
          </a:prstGeom>
        </p:spPr>
      </p:pic>
      <p:pic>
        <p:nvPicPr>
          <p:cNvPr id="40" name="图片 39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937969" y="4653000"/>
            <a:ext cx="5934462" cy="972000"/>
          </a:xfrm>
          <a:prstGeom prst="rect">
            <a:avLst/>
          </a:prstGeom>
        </p:spPr>
      </p:pic>
      <p:pic>
        <p:nvPicPr>
          <p:cNvPr id="6" name="图片 5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929989" y="3457639"/>
            <a:ext cx="6365114" cy="972000"/>
          </a:xfrm>
          <a:prstGeom prst="rect">
            <a:avLst/>
          </a:prstGeom>
        </p:spPr>
      </p:pic>
      <p:pic>
        <p:nvPicPr>
          <p:cNvPr id="41" name="图片 40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929988" y="5733000"/>
            <a:ext cx="1513865" cy="324000"/>
          </a:xfrm>
          <a:prstGeom prst="rect">
            <a:avLst/>
          </a:prstGeom>
        </p:spPr>
      </p:pic>
      <p:pic>
        <p:nvPicPr>
          <p:cNvPr id="8" name="图片 7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929990" y="2493023"/>
            <a:ext cx="1909286" cy="972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340000" y="2277000"/>
            <a:ext cx="1440000" cy="7200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12000" y="2997064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2889322" y="1285860"/>
            <a:ext cx="3122677" cy="1019654"/>
          </a:xfrm>
          <a:prstGeom prst="wedgeEllipseCallout">
            <a:avLst/>
          </a:prstGeom>
          <a:solidFill>
            <a:schemeClr val="accent1">
              <a:alpha val="78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乘法公式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4139655" y="2268520"/>
            <a:ext cx="3096344" cy="872480"/>
          </a:xfrm>
          <a:prstGeom prst="wedgeEllipseCallout">
            <a:avLst/>
          </a:prstGeom>
          <a:solidFill>
            <a:schemeClr val="accent1">
              <a:alpha val="77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全概率公式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6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28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2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3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做决策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4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5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9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6000" y="4883340"/>
            <a:ext cx="8748000" cy="1569660"/>
            <a:chOff x="900000" y="4941000"/>
            <a:chExt cx="7344001" cy="1467203"/>
          </a:xfrm>
        </p:grpSpPr>
        <p:sp>
          <p:nvSpPr>
            <p:cNvPr id="59" name="AutoShape 20"/>
            <p:cNvSpPr>
              <a:spLocks noChangeArrowheads="1"/>
            </p:cNvSpPr>
            <p:nvPr/>
          </p:nvSpPr>
          <p:spPr bwMode="gray">
            <a:xfrm>
              <a:off x="1188000" y="4941000"/>
              <a:ext cx="6768000" cy="11520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1504445" y="4941000"/>
              <a:ext cx="6739556" cy="1467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3200" b="1" dirty="0" smtClean="0"/>
                <a:t>血液检查结果呈阳性的条件下，</a:t>
              </a:r>
              <a:endParaRPr lang="en-US" altLang="zh-CN" sz="3200" b="1" dirty="0" smtClean="0"/>
            </a:p>
            <a:p>
              <a:r>
                <a:rPr lang="zh-CN" altLang="en-US" sz="3200" b="1" dirty="0" smtClean="0"/>
                <a:t>此人是艾滋病患者的概率仅为</a:t>
              </a:r>
              <a:r>
                <a:rPr lang="en-US" altLang="zh-CN" sz="3200" b="1" dirty="0" smtClean="0"/>
                <a:t>0.087.</a:t>
              </a:r>
              <a:endParaRPr lang="zh-CN" altLang="en-US" sz="2800" b="1" dirty="0" smtClean="0"/>
            </a:p>
            <a:p>
              <a:pPr eaLnBrk="0" hangingPunct="0"/>
              <a:endParaRPr lang="en-US" altLang="zh-CN" sz="32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61" name="Oval 26"/>
            <p:cNvSpPr>
              <a:spLocks noChangeArrowheads="1"/>
            </p:cNvSpPr>
            <p:nvPr/>
          </p:nvSpPr>
          <p:spPr bwMode="gray">
            <a:xfrm>
              <a:off x="900000" y="53730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6372000" y="5329586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04 -0.1379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6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0642 -0.2335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-1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1" presetClass="entr" presetSubtype="8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5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dirty="0" smtClean="0">
                <a:ea typeface="宋体" charset="-122"/>
              </a:rPr>
              <a:t>贝叶斯公式应用</a:t>
            </a:r>
            <a:endParaRPr lang="en-US" altLang="zh-CN" sz="4300" dirty="0">
              <a:ea typeface="宋体" charset="-122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0" y="1597026"/>
            <a:ext cx="9144032" cy="5132388"/>
            <a:chOff x="0" y="1597026"/>
            <a:chExt cx="9144032" cy="5132388"/>
          </a:xfrm>
        </p:grpSpPr>
        <p:sp>
          <p:nvSpPr>
            <p:cNvPr id="15362" name="Oval 2"/>
            <p:cNvSpPr>
              <a:spLocks noChangeArrowheads="1"/>
            </p:cNvSpPr>
            <p:nvPr/>
          </p:nvSpPr>
          <p:spPr bwMode="gray">
            <a:xfrm>
              <a:off x="2355850" y="2438400"/>
              <a:ext cx="2743200" cy="27432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3" name="Oval 3"/>
            <p:cNvSpPr>
              <a:spLocks noChangeArrowheads="1"/>
            </p:cNvSpPr>
            <p:nvPr/>
          </p:nvSpPr>
          <p:spPr bwMode="gray">
            <a:xfrm>
              <a:off x="3498850" y="2952749"/>
              <a:ext cx="1619250" cy="1619251"/>
            </a:xfrm>
            <a:prstGeom prst="ellipse">
              <a:avLst/>
            </a:prstGeom>
            <a:solidFill>
              <a:srgbClr val="DCDCD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4" name="Line 4"/>
            <p:cNvSpPr>
              <a:spLocks noChangeShapeType="1"/>
            </p:cNvSpPr>
            <p:nvPr/>
          </p:nvSpPr>
          <p:spPr bwMode="gray">
            <a:xfrm>
              <a:off x="2736850" y="3733800"/>
              <a:ext cx="15240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5" name="Line 5"/>
            <p:cNvSpPr>
              <a:spLocks noChangeShapeType="1"/>
            </p:cNvSpPr>
            <p:nvPr/>
          </p:nvSpPr>
          <p:spPr bwMode="gray">
            <a:xfrm>
              <a:off x="3575050" y="2590800"/>
              <a:ext cx="91440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gray">
            <a:xfrm flipH="1">
              <a:off x="3670300" y="4114801"/>
              <a:ext cx="819150" cy="140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gray">
            <a:xfrm>
              <a:off x="4870450" y="4038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8" name="Line 8"/>
            <p:cNvSpPr>
              <a:spLocks noChangeShapeType="1"/>
            </p:cNvSpPr>
            <p:nvPr/>
          </p:nvSpPr>
          <p:spPr bwMode="gray">
            <a:xfrm flipV="1">
              <a:off x="4870450" y="2743200"/>
              <a:ext cx="5334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9" name="Oval 9"/>
            <p:cNvSpPr>
              <a:spLocks noChangeArrowheads="1"/>
            </p:cNvSpPr>
            <p:nvPr/>
          </p:nvSpPr>
          <p:spPr bwMode="gray">
            <a:xfrm>
              <a:off x="4137025" y="3343275"/>
              <a:ext cx="895350" cy="895351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" name="Group 11"/>
            <p:cNvGrpSpPr>
              <a:grpSpLocks/>
            </p:cNvGrpSpPr>
            <p:nvPr/>
          </p:nvGrpSpPr>
          <p:grpSpPr bwMode="auto">
            <a:xfrm>
              <a:off x="2660652" y="1600201"/>
              <a:ext cx="1146175" cy="1384300"/>
              <a:chOff x="2064" y="1008"/>
              <a:chExt cx="722" cy="872"/>
            </a:xfrm>
          </p:grpSpPr>
          <p:sp>
            <p:nvSpPr>
              <p:cNvPr id="15372" name="Oval 12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" name="Group 13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374" name="Picture 14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375" name="Oval 15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376" name="Picture 16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" name="Group 17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5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379" name="AutoShape 19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0" name="AutoShape 20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1" name="AutoShape 21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2" name="AutoShape 22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384" name="AutoShape 24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5" name="AutoShape 25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6" name="AutoShape 26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7" name="AutoShape 27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" name="Group 28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8" name="Group 2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390" name="AutoShape 3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1" name="AutoShape 3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2" name="AutoShape 3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3" name="AutoShape 3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" name="Group 3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395" name="AutoShape 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6" name="AutoShape 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7" name="AutoShape 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8" name="AutoShape 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399" name="Rectangle 39"/>
              <p:cNvSpPr>
                <a:spLocks noChangeArrowheads="1"/>
              </p:cNvSpPr>
              <p:nvPr/>
            </p:nvSpPr>
            <p:spPr bwMode="gray">
              <a:xfrm>
                <a:off x="2157" y="1200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医疗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0" name="Group 40"/>
            <p:cNvGrpSpPr>
              <a:grpSpLocks/>
            </p:cNvGrpSpPr>
            <p:nvPr/>
          </p:nvGrpSpPr>
          <p:grpSpPr bwMode="auto">
            <a:xfrm>
              <a:off x="1671640" y="2997201"/>
              <a:ext cx="1146175" cy="1384300"/>
              <a:chOff x="2064" y="1008"/>
              <a:chExt cx="722" cy="872"/>
            </a:xfrm>
          </p:grpSpPr>
          <p:sp>
            <p:nvSpPr>
              <p:cNvPr id="15401" name="Oval 41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" name="Group 42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03" name="Picture 43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04" name="Oval 44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05" name="Picture 45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2" name="Group 46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1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08" name="AutoShape 48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09" name="AutoShape 49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0" name="AutoShape 50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1" name="AutoShape 51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" name="Group 52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13" name="AutoShape 53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4" name="AutoShape 54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5" name="AutoShape 55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6" name="AutoShape 56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Group 57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6" name="Group 5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19" name="AutoShape 5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0" name="AutoShape 6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1" name="AutoShape 6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2" name="AutoShape 6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" name="Group 6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24" name="AutoShape 6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5" name="AutoShape 6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6" name="AutoShape 6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7" name="AutoShape 6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28" name="Rectangle 68"/>
              <p:cNvSpPr>
                <a:spLocks noChangeArrowheads="1"/>
              </p:cNvSpPr>
              <p:nvPr/>
            </p:nvSpPr>
            <p:spPr bwMode="gray">
              <a:xfrm>
                <a:off x="2150" y="1235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搜救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8" name="Group 69"/>
            <p:cNvGrpSpPr>
              <a:grpSpLocks/>
            </p:cNvGrpSpPr>
            <p:nvPr/>
          </p:nvGrpSpPr>
          <p:grpSpPr bwMode="auto">
            <a:xfrm>
              <a:off x="2784477" y="5345114"/>
              <a:ext cx="1146175" cy="1384300"/>
              <a:chOff x="2064" y="1008"/>
              <a:chExt cx="722" cy="872"/>
            </a:xfrm>
          </p:grpSpPr>
          <p:sp>
            <p:nvSpPr>
              <p:cNvPr id="15430" name="Oval 70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" name="Group 71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32" name="Picture 72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33" name="Oval 73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34" name="Picture 74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0" name="Group 75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21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37" name="AutoShape 77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38" name="AutoShape 78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39" name="AutoShape 79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0" name="AutoShape 80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" name="Group 81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42" name="AutoShape 82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3" name="AutoShape 83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4" name="AutoShape 84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5" name="AutoShape 85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3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24" name="Group 8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48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9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0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1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53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4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5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6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57" name="Rectangle 97"/>
              <p:cNvSpPr>
                <a:spLocks noChangeArrowheads="1"/>
              </p:cNvSpPr>
              <p:nvPr/>
            </p:nvSpPr>
            <p:spPr bwMode="gray">
              <a:xfrm>
                <a:off x="2155" y="1241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环境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26" name="Group 98"/>
            <p:cNvGrpSpPr>
              <a:grpSpLocks/>
            </p:cNvGrpSpPr>
            <p:nvPr/>
          </p:nvGrpSpPr>
          <p:grpSpPr bwMode="auto">
            <a:xfrm>
              <a:off x="5029202" y="3886201"/>
              <a:ext cx="1146175" cy="1384300"/>
              <a:chOff x="2064" y="1008"/>
              <a:chExt cx="722" cy="872"/>
            </a:xfrm>
          </p:grpSpPr>
          <p:sp>
            <p:nvSpPr>
              <p:cNvPr id="15459" name="Oval 99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" name="Group 100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61" name="Picture 101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62" name="Oval 102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bg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63" name="Picture 103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8" name="Group 104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29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66" name="AutoShape 106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7" name="AutoShape 107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8" name="AutoShape 108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9" name="AutoShape 109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" name="Group 110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71" name="AutoShape 111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2" name="AutoShape 112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3" name="AutoShape 113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4" name="AutoShape 114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1" name="Group 115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5458" name="Group 11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77" name="AutoShape 11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8" name="AutoShape 11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9" name="AutoShape 11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0" name="AutoShape 12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60" name="Group 12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82" name="AutoShape 12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3" name="AutoShape 12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4" name="AutoShape 12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5" name="AutoShape 12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86" name="Rectangle 126"/>
              <p:cNvSpPr>
                <a:spLocks noChangeArrowheads="1"/>
              </p:cNvSpPr>
              <p:nvPr/>
            </p:nvSpPr>
            <p:spPr bwMode="gray">
              <a:xfrm>
                <a:off x="2271" y="1170"/>
                <a:ext cx="343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000000"/>
                    </a:solidFill>
                    <a:ea typeface="宋体" charset="-122"/>
                  </a:rPr>
                  <a:t>AI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5464" name="Group 127"/>
            <p:cNvGrpSpPr>
              <a:grpSpLocks/>
            </p:cNvGrpSpPr>
            <p:nvPr/>
          </p:nvGrpSpPr>
          <p:grpSpPr bwMode="auto">
            <a:xfrm>
              <a:off x="5022852" y="1724026"/>
              <a:ext cx="1146175" cy="1384300"/>
              <a:chOff x="2064" y="1008"/>
              <a:chExt cx="722" cy="872"/>
            </a:xfrm>
          </p:grpSpPr>
          <p:sp>
            <p:nvSpPr>
              <p:cNvPr id="15488" name="Oval 128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465" name="Group 129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90" name="Picture 130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91" name="Oval 131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folHlink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92" name="Picture 132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5470" name="Group 133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15475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95" name="AutoShape 135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6" name="AutoShape 136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7" name="AutoShape 137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8" name="AutoShape 138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476" name="Group 139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500" name="AutoShape 140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1" name="AutoShape 141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2" name="AutoShape 142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3" name="AutoShape 143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481" name="Group 144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5487" name="Group 14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506" name="AutoShape 14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7" name="AutoShape 14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8" name="AutoShape 14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9" name="AutoShape 14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89" name="Group 15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11" name="AutoShape 15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2" name="AutoShape 15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3" name="AutoShape 15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4" name="AutoShape 15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515" name="Rectangle 155"/>
              <p:cNvSpPr>
                <a:spLocks noChangeArrowheads="1"/>
              </p:cNvSpPr>
              <p:nvPr/>
            </p:nvSpPr>
            <p:spPr bwMode="gray">
              <a:xfrm>
                <a:off x="2109" y="1182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安全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5493" name="Group 156"/>
            <p:cNvGrpSpPr>
              <a:grpSpLocks/>
            </p:cNvGrpSpPr>
            <p:nvPr/>
          </p:nvGrpSpPr>
          <p:grpSpPr bwMode="auto">
            <a:xfrm rot="4976862" flipH="1">
              <a:off x="4324351" y="3517901"/>
              <a:ext cx="673100" cy="647700"/>
              <a:chOff x="1944" y="1111"/>
              <a:chExt cx="204" cy="196"/>
            </a:xfrm>
          </p:grpSpPr>
          <p:pic>
            <p:nvPicPr>
              <p:cNvPr id="15517" name="Picture 157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</p:spPr>
          </p:pic>
          <p:sp>
            <p:nvSpPr>
              <p:cNvPr id="15518" name="Oval 158"/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>
                      <a:alpha val="50000"/>
                    </a:schemeClr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494" name="Group 159"/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15499" name="Group 16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521" name="AutoShape 16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2" name="AutoShape 16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3" name="AutoShape 16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4" name="AutoShape 16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504" name="Group 16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26" name="AutoShape 1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7" name="AutoShape 1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8" name="AutoShape 1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9" name="AutoShape 1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530" name="Arc 170"/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531" name="Picture 171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</p:spPr>
          </p:pic>
        </p:grpSp>
        <p:sp>
          <p:nvSpPr>
            <p:cNvPr id="15532" name="AutoShape 172"/>
            <p:cNvSpPr>
              <a:spLocks/>
            </p:cNvSpPr>
            <p:nvPr/>
          </p:nvSpPr>
          <p:spPr bwMode="auto">
            <a:xfrm>
              <a:off x="6715172" y="1995488"/>
              <a:ext cx="2428860" cy="366712"/>
            </a:xfrm>
            <a:prstGeom prst="accentCallout2">
              <a:avLst>
                <a:gd name="adj1" fmla="val 31167"/>
                <a:gd name="adj2" fmla="val -5046"/>
                <a:gd name="adj3" fmla="val -43266"/>
                <a:gd name="adj4" fmla="val -28368"/>
                <a:gd name="adj5" fmla="val 51184"/>
                <a:gd name="adj6" fmla="val -37050"/>
              </a:avLst>
            </a:prstGeom>
            <a:noFill/>
            <a:ln w="9525">
              <a:solidFill>
                <a:schemeClr val="folHlink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电信诈骗预防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3" name="AutoShape 173"/>
            <p:cNvSpPr>
              <a:spLocks/>
            </p:cNvSpPr>
            <p:nvPr/>
          </p:nvSpPr>
          <p:spPr bwMode="auto">
            <a:xfrm>
              <a:off x="6713538" y="3951288"/>
              <a:ext cx="1716114" cy="392112"/>
            </a:xfrm>
            <a:prstGeom prst="accentCallout2">
              <a:avLst>
                <a:gd name="adj1" fmla="val 29148"/>
                <a:gd name="adj2" fmla="val -5046"/>
                <a:gd name="adj3" fmla="val 29148"/>
                <a:gd name="adj4" fmla="val -5046"/>
                <a:gd name="adj5" fmla="val 112551"/>
                <a:gd name="adj6" fmla="val -59833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en-US" altLang="zh-CN" sz="2800" dirty="0" smtClean="0">
                  <a:solidFill>
                    <a:srgbClr val="000000"/>
                  </a:solidFill>
                  <a:ea typeface="宋体" charset="-122"/>
                </a:rPr>
                <a:t>Alpha Go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4" name="AutoShape 174"/>
            <p:cNvSpPr>
              <a:spLocks/>
            </p:cNvSpPr>
            <p:nvPr/>
          </p:nvSpPr>
          <p:spPr bwMode="auto">
            <a:xfrm>
              <a:off x="428596" y="1597026"/>
              <a:ext cx="1920904" cy="434975"/>
            </a:xfrm>
            <a:prstGeom prst="accentCallout2">
              <a:avLst>
                <a:gd name="adj1" fmla="val 43796"/>
                <a:gd name="adj2" fmla="val 104782"/>
                <a:gd name="adj3" fmla="val 43796"/>
                <a:gd name="adj4" fmla="val 114843"/>
                <a:gd name="adj5" fmla="val 118250"/>
                <a:gd name="adj6" fmla="val 125000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algn="r"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疾病诊断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5" name="AutoShape 175"/>
            <p:cNvSpPr>
              <a:spLocks/>
            </p:cNvSpPr>
            <p:nvPr/>
          </p:nvSpPr>
          <p:spPr bwMode="auto">
            <a:xfrm>
              <a:off x="76200" y="4103690"/>
              <a:ext cx="1593850" cy="434975"/>
            </a:xfrm>
            <a:prstGeom prst="accentCallout2">
              <a:avLst>
                <a:gd name="adj1" fmla="val 26278"/>
                <a:gd name="adj2" fmla="val 104782"/>
                <a:gd name="adj3" fmla="val 26278"/>
                <a:gd name="adj4" fmla="val 118926"/>
                <a:gd name="adj5" fmla="val -35769"/>
                <a:gd name="adj6" fmla="val 134463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algn="r" eaLnBrk="0" hangingPunct="0"/>
              <a:r>
                <a:rPr lang="en-US" altLang="zh-CN" sz="2800" dirty="0" smtClean="0">
                  <a:solidFill>
                    <a:srgbClr val="000000"/>
                  </a:solidFill>
                  <a:ea typeface="宋体" charset="-122"/>
                </a:rPr>
                <a:t>MH370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6" name="AutoShape 176"/>
            <p:cNvSpPr>
              <a:spLocks/>
            </p:cNvSpPr>
            <p:nvPr/>
          </p:nvSpPr>
          <p:spPr bwMode="auto">
            <a:xfrm>
              <a:off x="0" y="5537217"/>
              <a:ext cx="2357422" cy="392113"/>
            </a:xfrm>
            <a:prstGeom prst="accentCallout2">
              <a:avLst>
                <a:gd name="adj1" fmla="val 29148"/>
                <a:gd name="adj2" fmla="val 105046"/>
                <a:gd name="adj3" fmla="val 29148"/>
                <a:gd name="adj4" fmla="val 105046"/>
                <a:gd name="adj5" fmla="val 142998"/>
                <a:gd name="adj6" fmla="val 127154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大气污染防治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pic>
        <p:nvPicPr>
          <p:cNvPr id="183" name="图片 18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42910" y="1428736"/>
            <a:ext cx="7858180" cy="5076384"/>
          </a:xfrm>
          <a:prstGeom prst="rect">
            <a:avLst/>
          </a:prstGeom>
        </p:spPr>
      </p:pic>
      <p:pic>
        <p:nvPicPr>
          <p:cNvPr id="184" name="图片 183" descr="timg[9]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6182" y="1000108"/>
            <a:ext cx="5214974" cy="50720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6" name="图片 185" descr="a044ad345982b2b7bb0df22837adcbef77099b48[1]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720" y="1285860"/>
            <a:ext cx="3429024" cy="4452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8" name="图片 187" descr="捕获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86542" y="1714488"/>
            <a:ext cx="5857458" cy="3793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9" name="组合 188"/>
          <p:cNvGrpSpPr/>
          <p:nvPr/>
        </p:nvGrpSpPr>
        <p:grpSpPr>
          <a:xfrm>
            <a:off x="1236194" y="1428736"/>
            <a:ext cx="8336466" cy="4182801"/>
            <a:chOff x="1285852" y="1928802"/>
            <a:chExt cx="8336466" cy="4182801"/>
          </a:xfrm>
        </p:grpSpPr>
        <p:pic>
          <p:nvPicPr>
            <p:cNvPr id="180" name="图片 179" descr="肿瘤标记物.JPE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852" y="1928802"/>
              <a:ext cx="6643734" cy="41828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2" name="椭圆 181"/>
            <p:cNvSpPr/>
            <p:nvPr/>
          </p:nvSpPr>
          <p:spPr>
            <a:xfrm>
              <a:off x="5643570" y="3714752"/>
              <a:ext cx="1569075" cy="1857388"/>
            </a:xfrm>
            <a:prstGeom prst="ellipse">
              <a:avLst/>
            </a:prstGeom>
            <a:noFill/>
            <a:ln w="63500" cmpd="sng">
              <a:solidFill>
                <a:srgbClr val="FFFF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文本框 9"/>
            <p:cNvSpPr txBox="1"/>
            <p:nvPr/>
          </p:nvSpPr>
          <p:spPr>
            <a:xfrm>
              <a:off x="7143768" y="3643314"/>
              <a:ext cx="2478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华文楷体" pitchFamily="2" charset="-122"/>
                  <a:ea typeface="华文楷体" pitchFamily="2" charset="-122"/>
                </a:rPr>
                <a:t>肿瘤标记物</a:t>
              </a:r>
            </a:p>
          </p:txBody>
        </p:sp>
      </p:grpSp>
      <p:pic>
        <p:nvPicPr>
          <p:cNvPr id="187" name="图片 1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14422"/>
            <a:ext cx="3684179" cy="46273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022E-7 L -0.49253 -0.1496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-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0472E-6 L -0.44097 -0.046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" y="-2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8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6725E-6 L -0.18333 0.2187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" y="1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18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5.92044E-7 L -0.56128 0.2153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" y="10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8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93E-6 L 0.55851 0.2375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" y="11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94265E-6 L 0.19826 0.2148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10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ea typeface="宋体" panose="02010600030101010101" pitchFamily="2" charset="-122"/>
              </a:rPr>
              <a:t>电信诈骗</a:t>
            </a:r>
            <a:endParaRPr lang="zh-CN" altLang="en-US" dirty="0"/>
          </a:p>
        </p:txBody>
      </p:sp>
      <p:grpSp>
        <p:nvGrpSpPr>
          <p:cNvPr id="3" name="组合 10"/>
          <p:cNvGrpSpPr/>
          <p:nvPr/>
        </p:nvGrpSpPr>
        <p:grpSpPr>
          <a:xfrm>
            <a:off x="352425" y="1928802"/>
            <a:ext cx="7546975" cy="954107"/>
            <a:chOff x="352425" y="1928802"/>
            <a:chExt cx="7546975" cy="954107"/>
          </a:xfrm>
        </p:grpSpPr>
        <p:sp>
          <p:nvSpPr>
            <p:cNvPr id="5" name="Rectangle 174"/>
            <p:cNvSpPr>
              <a:spLocks noChangeArrowheads="1"/>
            </p:cNvSpPr>
            <p:nvPr/>
          </p:nvSpPr>
          <p:spPr bwMode="ltGray">
            <a:xfrm>
              <a:off x="352425" y="2000240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181"/>
            <p:cNvSpPr>
              <a:spLocks noChangeArrowheads="1"/>
            </p:cNvSpPr>
            <p:nvPr/>
          </p:nvSpPr>
          <p:spPr bwMode="auto">
            <a:xfrm>
              <a:off x="1714480" y="1928802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电信诈骗给人民群众的生命财产安全带来了很大的危害。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1"/>
          <p:cNvGrpSpPr/>
          <p:nvPr/>
        </p:nvGrpSpPr>
        <p:grpSpPr>
          <a:xfrm>
            <a:off x="352425" y="3357562"/>
            <a:ext cx="7546975" cy="954107"/>
            <a:chOff x="352425" y="3357562"/>
            <a:chExt cx="7546975" cy="954107"/>
          </a:xfrm>
        </p:grpSpPr>
        <p:sp>
          <p:nvSpPr>
            <p:cNvPr id="6" name="Rectangle 180"/>
            <p:cNvSpPr>
              <a:spLocks noChangeArrowheads="1"/>
            </p:cNvSpPr>
            <p:nvPr/>
          </p:nvSpPr>
          <p:spPr bwMode="auto">
            <a:xfrm>
              <a:off x="1714480" y="3357562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诈骗信息、诈骗邮件、诈骗电话的识别尤为重要。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  <p:sp>
          <p:nvSpPr>
            <p:cNvPr id="8" name="Rectangle 174"/>
            <p:cNvSpPr>
              <a:spLocks noChangeArrowheads="1"/>
            </p:cNvSpPr>
            <p:nvPr/>
          </p:nvSpPr>
          <p:spPr bwMode="ltGray">
            <a:xfrm>
              <a:off x="352425" y="3448055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68000" y="1197000"/>
            <a:ext cx="4464000" cy="3643338"/>
            <a:chOff x="2196000" y="1357298"/>
            <a:chExt cx="4464000" cy="3643338"/>
          </a:xfrm>
        </p:grpSpPr>
        <p:grpSp>
          <p:nvGrpSpPr>
            <p:cNvPr id="13" name="组合 141"/>
            <p:cNvGrpSpPr/>
            <p:nvPr/>
          </p:nvGrpSpPr>
          <p:grpSpPr>
            <a:xfrm>
              <a:off x="2196000" y="1357298"/>
              <a:ext cx="4464000" cy="3643338"/>
              <a:chOff x="4982082" y="2000240"/>
              <a:chExt cx="4464000" cy="3714776"/>
            </a:xfrm>
          </p:grpSpPr>
          <p:sp>
            <p:nvSpPr>
              <p:cNvPr id="25" name="AutoShape 6"/>
              <p:cNvSpPr>
                <a:spLocks noChangeArrowheads="1"/>
              </p:cNvSpPr>
              <p:nvPr/>
            </p:nvSpPr>
            <p:spPr bwMode="gray">
              <a:xfrm rot="3466170">
                <a:off x="7112903" y="2843535"/>
                <a:ext cx="1427394" cy="2095184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ltGray">
              <a:xfrm>
                <a:off x="7698274" y="2000240"/>
                <a:ext cx="1747808" cy="131921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6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gray">
              <a:xfrm>
                <a:off x="6608786" y="4394216"/>
                <a:ext cx="1320800" cy="1320800"/>
              </a:xfrm>
              <a:prstGeom prst="ellipse">
                <a:avLst/>
              </a:prstGeom>
              <a:gradFill rotWithShape="0">
                <a:gsLst>
                  <a:gs pos="0">
                    <a:schemeClr val="folHlink">
                      <a:gamma/>
                      <a:shade val="3607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36078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AutoShape 9"/>
              <p:cNvSpPr>
                <a:spLocks noChangeArrowheads="1"/>
              </p:cNvSpPr>
              <p:nvPr/>
            </p:nvSpPr>
            <p:spPr bwMode="gray">
              <a:xfrm rot="18892251" flipH="1">
                <a:off x="6105673" y="2791129"/>
                <a:ext cx="1262969" cy="2519783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11"/>
              <p:cNvSpPr>
                <a:spLocks noChangeArrowheads="1"/>
              </p:cNvSpPr>
              <p:nvPr/>
            </p:nvSpPr>
            <p:spPr bwMode="gray">
              <a:xfrm>
                <a:off x="4982082" y="2000240"/>
                <a:ext cx="1643074" cy="131921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Rectangle 183"/>
              <p:cNvSpPr>
                <a:spLocks noChangeArrowheads="1"/>
              </p:cNvSpPr>
              <p:nvPr/>
            </p:nvSpPr>
            <p:spPr bwMode="gray">
              <a:xfrm>
                <a:off x="7818713" y="2398236"/>
                <a:ext cx="1627369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诈骗邮件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184"/>
              <p:cNvSpPr>
                <a:spLocks noChangeArrowheads="1"/>
              </p:cNvSpPr>
              <p:nvPr/>
            </p:nvSpPr>
            <p:spPr bwMode="gray">
              <a:xfrm>
                <a:off x="4982082" y="2398236"/>
                <a:ext cx="1627370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正常邮件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Rectangle 185"/>
            <p:cNvSpPr>
              <a:spLocks noChangeArrowheads="1"/>
            </p:cNvSpPr>
            <p:nvPr/>
          </p:nvSpPr>
          <p:spPr bwMode="gray">
            <a:xfrm>
              <a:off x="3786182" y="4085137"/>
              <a:ext cx="1266693" cy="51315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特征词</a:t>
              </a:r>
              <a:endParaRPr lang="en-US" altLang="zh-CN" sz="28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31"/>
          <p:cNvGrpSpPr/>
          <p:nvPr/>
        </p:nvGrpSpPr>
        <p:grpSpPr>
          <a:xfrm>
            <a:off x="352425" y="4857760"/>
            <a:ext cx="7577161" cy="954107"/>
            <a:chOff x="352425" y="4857760"/>
            <a:chExt cx="7577161" cy="954107"/>
          </a:xfrm>
        </p:grpSpPr>
        <p:grpSp>
          <p:nvGrpSpPr>
            <p:cNvPr id="15" name="组合 12"/>
            <p:cNvGrpSpPr/>
            <p:nvPr/>
          </p:nvGrpSpPr>
          <p:grpSpPr>
            <a:xfrm>
              <a:off x="352425" y="4948253"/>
              <a:ext cx="7291409" cy="766763"/>
              <a:chOff x="352425" y="4948253"/>
              <a:chExt cx="7291409" cy="766763"/>
            </a:xfrm>
          </p:grpSpPr>
          <p:sp>
            <p:nvSpPr>
              <p:cNvPr id="9" name="Rectangle 182"/>
              <p:cNvSpPr>
                <a:spLocks noChangeArrowheads="1"/>
              </p:cNvSpPr>
              <p:nvPr/>
            </p:nvSpPr>
            <p:spPr bwMode="auto">
              <a:xfrm>
                <a:off x="1714480" y="5072074"/>
                <a:ext cx="5929354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endParaRPr lang="en-US" altLang="zh-CN" sz="2800" b="1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174"/>
              <p:cNvSpPr>
                <a:spLocks noChangeArrowheads="1"/>
              </p:cNvSpPr>
              <p:nvPr/>
            </p:nvSpPr>
            <p:spPr bwMode="ltGray">
              <a:xfrm>
                <a:off x="352425" y="4948253"/>
                <a:ext cx="1169988" cy="766763"/>
              </a:xfrm>
              <a:prstGeom prst="rect">
                <a:avLst/>
              </a:prstGeom>
              <a:solidFill>
                <a:schemeClr val="accent2"/>
              </a:solidFill>
              <a:ln w="12700" algn="ctr">
                <a:noFill/>
                <a:prstDash val="dash"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" name="Rectangle 180"/>
            <p:cNvSpPr>
              <a:spLocks noChangeArrowheads="1"/>
            </p:cNvSpPr>
            <p:nvPr/>
          </p:nvSpPr>
          <p:spPr bwMode="auto">
            <a:xfrm>
              <a:off x="1744666" y="4857760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运用贝叶斯公式，以诈骗邮件识别为题，自拟题目，并撰写一篇小论文。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97000"/>
            <a:ext cx="8929718" cy="52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utoShape 7"/>
          <p:cNvSpPr>
            <a:spLocks noChangeArrowheads="1"/>
          </p:cNvSpPr>
          <p:nvPr/>
        </p:nvSpPr>
        <p:spPr bwMode="gray">
          <a:xfrm>
            <a:off x="2214546" y="2156764"/>
            <a:ext cx="6357982" cy="2143140"/>
          </a:xfrm>
          <a:prstGeom prst="roundRect">
            <a:avLst>
              <a:gd name="adj" fmla="val 11505"/>
            </a:avLst>
          </a:prstGeom>
          <a:solidFill>
            <a:schemeClr val="accent3">
              <a:lumMod val="95000"/>
            </a:schemeClr>
          </a:soli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99084"/>
            <a:ext cx="8229600" cy="868363"/>
          </a:xfrm>
        </p:spPr>
        <p:txBody>
          <a:bodyPr/>
          <a:lstStyle/>
          <a:p>
            <a:r>
              <a:rPr lang="zh-CN" altLang="en-US" dirty="0" smtClean="0"/>
              <a:t>本节回顾</a:t>
            </a:r>
            <a:endParaRPr lang="zh-CN" altLang="en-US" i="0" dirty="0"/>
          </a:p>
        </p:txBody>
      </p:sp>
      <p:grpSp>
        <p:nvGrpSpPr>
          <p:cNvPr id="3" name="组合 54"/>
          <p:cNvGrpSpPr/>
          <p:nvPr/>
        </p:nvGrpSpPr>
        <p:grpSpPr>
          <a:xfrm>
            <a:off x="3738888" y="1197239"/>
            <a:ext cx="1976120" cy="1017315"/>
            <a:chOff x="3708636" y="1263851"/>
            <a:chExt cx="1976120" cy="1017315"/>
          </a:xfrm>
        </p:grpSpPr>
        <p:grpSp>
          <p:nvGrpSpPr>
            <p:cNvPr id="7" name="组合 6"/>
            <p:cNvGrpSpPr/>
            <p:nvPr/>
          </p:nvGrpSpPr>
          <p:grpSpPr>
            <a:xfrm>
              <a:off x="3708636" y="1263851"/>
              <a:ext cx="1976120" cy="651319"/>
              <a:chOff x="2604" y="2280"/>
              <a:chExt cx="3112" cy="1072"/>
            </a:xfrm>
          </p:grpSpPr>
          <p:sp>
            <p:nvSpPr>
              <p:cNvPr id="34820" name="Oval 4"/>
              <p:cNvSpPr>
                <a:spLocks noChangeArrowheads="1"/>
              </p:cNvSpPr>
              <p:nvPr/>
            </p:nvSpPr>
            <p:spPr bwMode="gray">
              <a:xfrm>
                <a:off x="2604" y="2280"/>
                <a:ext cx="3113" cy="107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862" y="2405"/>
                <a:ext cx="259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乘法公式</a:t>
                </a:r>
              </a:p>
            </p:txBody>
          </p:sp>
        </p:grpSp>
        <p:sp>
          <p:nvSpPr>
            <p:cNvPr id="34826" name="AutoShape 10"/>
            <p:cNvSpPr>
              <a:spLocks noChangeArrowheads="1"/>
            </p:cNvSpPr>
            <p:nvPr/>
          </p:nvSpPr>
          <p:spPr bwMode="blackGray">
            <a:xfrm flipV="1">
              <a:off x="4463696" y="1963765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组合 55"/>
          <p:cNvGrpSpPr/>
          <p:nvPr/>
        </p:nvGrpSpPr>
        <p:grpSpPr>
          <a:xfrm>
            <a:off x="3695708" y="4294057"/>
            <a:ext cx="2019300" cy="992331"/>
            <a:chOff x="3739702" y="4294057"/>
            <a:chExt cx="2019300" cy="992331"/>
          </a:xfrm>
        </p:grpSpPr>
        <p:grpSp>
          <p:nvGrpSpPr>
            <p:cNvPr id="9" name="组合 7"/>
            <p:cNvGrpSpPr/>
            <p:nvPr/>
          </p:nvGrpSpPr>
          <p:grpSpPr>
            <a:xfrm>
              <a:off x="3739702" y="4564528"/>
              <a:ext cx="2019300" cy="721860"/>
              <a:chOff x="2896" y="6550"/>
              <a:chExt cx="3180" cy="1152"/>
            </a:xfrm>
          </p:grpSpPr>
          <p:sp>
            <p:nvSpPr>
              <p:cNvPr id="4" name="Oval 4"/>
              <p:cNvSpPr>
                <a:spLocks noChangeArrowheads="1"/>
              </p:cNvSpPr>
              <p:nvPr/>
            </p:nvSpPr>
            <p:spPr bwMode="gray">
              <a:xfrm>
                <a:off x="2946" y="6550"/>
                <a:ext cx="3130" cy="115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896" y="6687"/>
                <a:ext cx="313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全概率公式</a:t>
                </a:r>
              </a:p>
            </p:txBody>
          </p:sp>
        </p:grpSp>
        <p:sp>
          <p:nvSpPr>
            <p:cNvPr id="14" name="AutoShape 10"/>
            <p:cNvSpPr>
              <a:spLocks noChangeArrowheads="1"/>
            </p:cNvSpPr>
            <p:nvPr/>
          </p:nvSpPr>
          <p:spPr bwMode="blackGray">
            <a:xfrm rot="10800000" flipV="1">
              <a:off x="4538350" y="4294057"/>
              <a:ext cx="475609" cy="282804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" name="AutoShape 11"/>
          <p:cNvSpPr>
            <a:spLocks noChangeArrowheads="1"/>
          </p:cNvSpPr>
          <p:nvPr/>
        </p:nvSpPr>
        <p:spPr bwMode="gray">
          <a:xfrm>
            <a:off x="2714612" y="2214554"/>
            <a:ext cx="5500726" cy="71438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8" name="图片 47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870872" y="2387211"/>
            <a:ext cx="1486814" cy="458114"/>
          </a:xfrm>
          <a:prstGeom prst="rect">
            <a:avLst/>
          </a:prstGeom>
        </p:spPr>
      </p:pic>
      <p:pic>
        <p:nvPicPr>
          <p:cNvPr id="49" name="图片 48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569751" y="2485538"/>
            <a:ext cx="288001" cy="103785"/>
          </a:xfrm>
          <a:prstGeom prst="rect">
            <a:avLst/>
          </a:prstGeom>
        </p:spPr>
      </p:pic>
      <p:pic>
        <p:nvPicPr>
          <p:cNvPr id="50" name="图片 49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5181014" y="2357430"/>
            <a:ext cx="2820010" cy="458114"/>
          </a:xfrm>
          <a:prstGeom prst="rect">
            <a:avLst/>
          </a:prstGeom>
        </p:spPr>
      </p:pic>
      <p:sp>
        <p:nvSpPr>
          <p:cNvPr id="51" name="AutoShape 7"/>
          <p:cNvSpPr>
            <a:spLocks noChangeArrowheads="1"/>
          </p:cNvSpPr>
          <p:nvPr/>
        </p:nvSpPr>
        <p:spPr bwMode="gray">
          <a:xfrm>
            <a:off x="2714612" y="3000372"/>
            <a:ext cx="5929354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" name="图片 51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4599686" y="3038100"/>
            <a:ext cx="3544214" cy="1248156"/>
          </a:xfrm>
          <a:prstGeom prst="rect">
            <a:avLst/>
          </a:prstGeom>
        </p:spPr>
      </p:pic>
      <p:pic>
        <p:nvPicPr>
          <p:cNvPr id="53" name="图片 52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3084382" y="3393309"/>
            <a:ext cx="987552" cy="458114"/>
          </a:xfrm>
          <a:prstGeom prst="rect">
            <a:avLst/>
          </a:prstGeom>
        </p:spPr>
      </p:pic>
      <p:pic>
        <p:nvPicPr>
          <p:cNvPr id="54" name="图片 53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12561" y="3539529"/>
            <a:ext cx="288001" cy="103785"/>
          </a:xfrm>
          <a:prstGeom prst="rect">
            <a:avLst/>
          </a:prstGeom>
        </p:spPr>
      </p:pic>
      <p:pic>
        <p:nvPicPr>
          <p:cNvPr id="57" name="图片 56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2214546" y="2786058"/>
            <a:ext cx="1857388" cy="527523"/>
          </a:xfrm>
          <a:prstGeom prst="rect">
            <a:avLst/>
          </a:prstGeom>
        </p:spPr>
      </p:pic>
      <p:pic>
        <p:nvPicPr>
          <p:cNvPr id="59" name="图片 58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27077" y="2890489"/>
            <a:ext cx="487799" cy="175785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5022546" y="2978381"/>
            <a:ext cx="3335668" cy="21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7884" y="4286256"/>
            <a:ext cx="3299711" cy="912251"/>
          </a:xfrm>
          <a:prstGeom prst="rect">
            <a:avLst/>
          </a:prstGeom>
        </p:spPr>
      </p:pic>
      <p:grpSp>
        <p:nvGrpSpPr>
          <p:cNvPr id="10" name="组合 63"/>
          <p:cNvGrpSpPr/>
          <p:nvPr/>
        </p:nvGrpSpPr>
        <p:grpSpPr>
          <a:xfrm>
            <a:off x="1214414" y="2092396"/>
            <a:ext cx="1057921" cy="2193860"/>
            <a:chOff x="357158" y="2000240"/>
            <a:chExt cx="1057921" cy="2193860"/>
          </a:xfrm>
        </p:grpSpPr>
        <p:grpSp>
          <p:nvGrpSpPr>
            <p:cNvPr id="11" name="组合 42"/>
            <p:cNvGrpSpPr/>
            <p:nvPr/>
          </p:nvGrpSpPr>
          <p:grpSpPr>
            <a:xfrm>
              <a:off x="357158" y="2000240"/>
              <a:ext cx="768470" cy="2193860"/>
              <a:chOff x="517849" y="2247286"/>
              <a:chExt cx="768470" cy="2193860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-194846" y="2959981"/>
                <a:ext cx="2193860" cy="768470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589934" y="2378025"/>
                <a:ext cx="615553" cy="20097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chemeClr val="bg1"/>
                    </a:solidFill>
                  </a:rPr>
                  <a:t>贝叶斯公式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AutoShape 10"/>
            <p:cNvSpPr>
              <a:spLocks noChangeArrowheads="1"/>
            </p:cNvSpPr>
            <p:nvPr/>
          </p:nvSpPr>
          <p:spPr bwMode="blackGray">
            <a:xfrm rot="16200000" flipV="1">
              <a:off x="1015482" y="2938470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8027" y="4286256"/>
            <a:ext cx="3335411" cy="875902"/>
          </a:xfrm>
          <a:prstGeom prst="rect">
            <a:avLst/>
          </a:prstGeom>
        </p:spPr>
      </p:pic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30143" y="2357430"/>
            <a:ext cx="1112833" cy="1524000"/>
            <a:chOff x="4397" y="1430"/>
            <a:chExt cx="1005" cy="960"/>
          </a:xfrm>
        </p:grpSpPr>
        <p:sp>
          <p:nvSpPr>
            <p:cNvPr id="84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</a:p>
            <a:p>
              <a:r>
                <a:rPr lang="zh-CN" altLang="en-US" sz="2800" dirty="0" smtClean="0"/>
                <a:t>有关</a:t>
              </a:r>
              <a:endParaRPr lang="zh-CN" altLang="en-US" sz="2800" dirty="0"/>
            </a:p>
          </p:txBody>
        </p:sp>
        <p:sp>
          <p:nvSpPr>
            <p:cNvPr id="85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8"/>
          <p:cNvGrpSpPr>
            <a:grpSpLocks/>
          </p:cNvGrpSpPr>
          <p:nvPr/>
        </p:nvGrpSpPr>
        <p:grpSpPr bwMode="auto">
          <a:xfrm>
            <a:off x="30143" y="4905396"/>
            <a:ext cx="1041395" cy="1524000"/>
            <a:chOff x="4397" y="1430"/>
            <a:chExt cx="1005" cy="960"/>
          </a:xfrm>
        </p:grpSpPr>
        <p:sp>
          <p:nvSpPr>
            <p:cNvPr id="87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</a:p>
            <a:p>
              <a:r>
                <a:rPr lang="zh-CN" altLang="en-US" sz="2800" dirty="0" smtClean="0"/>
                <a:t>无关</a:t>
              </a:r>
              <a:endParaRPr lang="zh-CN" altLang="en-US" sz="2800" dirty="0"/>
            </a:p>
          </p:txBody>
        </p:sp>
        <p:sp>
          <p:nvSpPr>
            <p:cNvPr id="88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9" name="AutoShape 7"/>
          <p:cNvSpPr>
            <a:spLocks noChangeArrowheads="1"/>
          </p:cNvSpPr>
          <p:nvPr/>
        </p:nvSpPr>
        <p:spPr bwMode="gray">
          <a:xfrm>
            <a:off x="2214546" y="4929198"/>
            <a:ext cx="6357982" cy="1500198"/>
          </a:xfrm>
          <a:prstGeom prst="roundRect">
            <a:avLst>
              <a:gd name="adj" fmla="val 11505"/>
            </a:avLst>
          </a:prstGeom>
          <a:solidFill>
            <a:schemeClr val="accent3">
              <a:lumMod val="95000"/>
            </a:schemeClr>
          </a:soli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/>
              <a:t>                事件独立性</a:t>
            </a:r>
            <a:endParaRPr lang="zh-CN" altLang="en-US" sz="3200" dirty="0"/>
          </a:p>
        </p:txBody>
      </p:sp>
      <p:grpSp>
        <p:nvGrpSpPr>
          <p:cNvPr id="15" name="组合 34830"/>
          <p:cNvGrpSpPr/>
          <p:nvPr/>
        </p:nvGrpSpPr>
        <p:grpSpPr>
          <a:xfrm>
            <a:off x="6736293" y="5214950"/>
            <a:ext cx="1550483" cy="886283"/>
            <a:chOff x="6538766" y="5318687"/>
            <a:chExt cx="1550483" cy="88628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椭圆 90"/>
            <p:cNvSpPr/>
            <p:nvPr/>
          </p:nvSpPr>
          <p:spPr>
            <a:xfrm>
              <a:off x="6538766" y="5318687"/>
              <a:ext cx="1550483" cy="886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34829"/>
            <p:cNvSpPr txBox="1"/>
            <p:nvPr/>
          </p:nvSpPr>
          <p:spPr>
            <a:xfrm>
              <a:off x="6837517" y="5467898"/>
              <a:ext cx="1116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预习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00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102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4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5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6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7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做决策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8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0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1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2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3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0.00255 L 0.02657 -3.7650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58002E-6 L 0.1665 -0.0409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-2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062 -0.000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7" grpId="0" animBg="1"/>
      <p:bldP spid="51" grpId="0" animBg="1"/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1000"/>
            <a:ext cx="8686800" cy="5029200"/>
          </a:xfrm>
        </p:spPr>
        <p:txBody>
          <a:bodyPr/>
          <a:lstStyle/>
          <a:p>
            <a:pPr marL="360000" indent="-457200">
              <a:spcBef>
                <a:spcPct val="50000"/>
              </a:spcBef>
            </a:pP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Bayes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T. An essay towards solving a problem in the doctrine of chances[J]. </a:t>
            </a: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Biometrica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, 1958, 8(4):80-88.</a:t>
            </a:r>
          </a:p>
          <a:p>
            <a:pPr marL="360000" indent="-457200"/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Eubank, R.,  et al. (2004). Smoothing </a:t>
            </a: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Spline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Estimation in Varying-Coefficient Models. JRSSB, 66(3), 653-667. </a:t>
            </a:r>
          </a:p>
          <a:p>
            <a:pPr marL="360000" indent="-457200"/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Wang, Y., Jiang, X., Yu, B., &amp; Jiang, M. (2013). A Hierarchical Bayesian Approach for Aerosol Retrieval Using MISR  Data. JASA, 108(502), 483-493.  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https://fivethirtyeight.com/</a:t>
            </a:r>
            <a:endParaRPr lang="en-US" altLang="zh-CN" sz="2400" dirty="0" smtClean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http://eol.bjut.edu.cn/ </a:t>
            </a:r>
          </a:p>
        </p:txBody>
      </p:sp>
      <p:sp>
        <p:nvSpPr>
          <p:cNvPr id="5" name="AutoShape 2" descr="粉色砂纸"/>
          <p:cNvSpPr>
            <a:spLocks noChangeArrowheads="1"/>
          </p:cNvSpPr>
          <p:nvPr/>
        </p:nvSpPr>
        <p:spPr bwMode="auto">
          <a:xfrm>
            <a:off x="4476619" y="4941000"/>
            <a:ext cx="4154640" cy="1385887"/>
          </a:xfrm>
          <a:prstGeom prst="horizontalScroll">
            <a:avLst>
              <a:gd name="adj" fmla="val 12500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Font typeface="Arial" charset="0"/>
              <a:buNone/>
            </a:pPr>
            <a:endParaRPr lang="zh-CN" altLang="en-US">
              <a:latin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8000" y="5274825"/>
            <a:ext cx="4707259" cy="585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3200" b="1" dirty="0">
                <a:latin typeface="Arial" charset="0"/>
              </a:rPr>
              <a:t>        作业：</a:t>
            </a:r>
            <a:r>
              <a:rPr lang="en-US" altLang="zh-CN" sz="3200" b="1" dirty="0">
                <a:latin typeface="Arial" charset="0"/>
              </a:rPr>
              <a:t>P150  7.9(1)</a:t>
            </a:r>
            <a:endParaRPr lang="zh-CN" altLang="en-US" sz="3200" b="1" dirty="0">
              <a:latin typeface="Arial" charset="0"/>
            </a:endParaRPr>
          </a:p>
        </p:txBody>
      </p:sp>
      <p:pic>
        <p:nvPicPr>
          <p:cNvPr id="9" name="图片 8" descr="二维码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917" y="4869000"/>
            <a:ext cx="1705083" cy="169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3"/>
          <p:cNvSpPr>
            <a:spLocks noChangeArrowheads="1"/>
          </p:cNvSpPr>
          <p:nvPr/>
        </p:nvSpPr>
        <p:spPr bwMode="gray">
          <a:xfrm flipV="1">
            <a:off x="0" y="-1752600"/>
            <a:ext cx="9144000" cy="6248400"/>
          </a:xfrm>
          <a:custGeom>
            <a:avLst/>
            <a:gdLst>
              <a:gd name="G0" fmla="+- 7224 0 0"/>
              <a:gd name="G1" fmla="+- -9175604 0 0"/>
              <a:gd name="G2" fmla="+- 0 0 -9175604"/>
              <a:gd name="T0" fmla="*/ 0 256 1"/>
              <a:gd name="T1" fmla="*/ 180 256 1"/>
              <a:gd name="G3" fmla="+- -9175604 T0 T1"/>
              <a:gd name="T2" fmla="*/ 0 256 1"/>
              <a:gd name="T3" fmla="*/ 90 256 1"/>
              <a:gd name="G4" fmla="+- -9175604 T2 T3"/>
              <a:gd name="G5" fmla="*/ G4 2 1"/>
              <a:gd name="T4" fmla="*/ 90 256 1"/>
              <a:gd name="T5" fmla="*/ 0 256 1"/>
              <a:gd name="G6" fmla="+- -9175604 T4 T5"/>
              <a:gd name="G7" fmla="*/ G6 2 1"/>
              <a:gd name="G8" fmla="abs -9175604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7224"/>
              <a:gd name="G18" fmla="*/ 7224 1 2"/>
              <a:gd name="G19" fmla="+- G18 5400 0"/>
              <a:gd name="G20" fmla="cos G19 -9175604"/>
              <a:gd name="G21" fmla="sin G19 -9175604"/>
              <a:gd name="G22" fmla="+- G20 10800 0"/>
              <a:gd name="G23" fmla="+- G21 10800 0"/>
              <a:gd name="G24" fmla="+- 10800 0 G20"/>
              <a:gd name="G25" fmla="+- 7224 10800 0"/>
              <a:gd name="G26" fmla="?: G9 G17 G25"/>
              <a:gd name="G27" fmla="?: G9 0 21600"/>
              <a:gd name="G28" fmla="cos 10800 -9175604"/>
              <a:gd name="G29" fmla="sin 10800 -9175604"/>
              <a:gd name="G30" fmla="sin 7224 -9175604"/>
              <a:gd name="G31" fmla="+- G28 10800 0"/>
              <a:gd name="G32" fmla="+- G29 10800 0"/>
              <a:gd name="G33" fmla="+- G30 10800 0"/>
              <a:gd name="G34" fmla="?: G4 0 G31"/>
              <a:gd name="G35" fmla="?: -9175604 G34 0"/>
              <a:gd name="G36" fmla="?: G6 G35 G31"/>
              <a:gd name="G37" fmla="+- 21600 0 G36"/>
              <a:gd name="G38" fmla="?: G4 0 G33"/>
              <a:gd name="G39" fmla="?: -9175604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95 w 21600"/>
              <a:gd name="T15" fmla="*/ 5008 h 21600"/>
              <a:gd name="T16" fmla="*/ 10800 w 21600"/>
              <a:gd name="T17" fmla="*/ 3576 h 21600"/>
              <a:gd name="T18" fmla="*/ 17705 w 21600"/>
              <a:gd name="T19" fmla="*/ 500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265" y="6157"/>
                </a:moveTo>
                <a:cubicBezTo>
                  <a:pt x="6637" y="4521"/>
                  <a:pt x="8664" y="3575"/>
                  <a:pt x="10800" y="3576"/>
                </a:cubicBezTo>
                <a:cubicBezTo>
                  <a:pt x="12935" y="3576"/>
                  <a:pt x="14962" y="4521"/>
                  <a:pt x="16334" y="6157"/>
                </a:cubicBezTo>
                <a:lnTo>
                  <a:pt x="19074" y="3859"/>
                </a:lnTo>
                <a:cubicBezTo>
                  <a:pt x="17022" y="1412"/>
                  <a:pt x="13992" y="-1"/>
                  <a:pt x="10799" y="0"/>
                </a:cubicBezTo>
                <a:cubicBezTo>
                  <a:pt x="7607" y="0"/>
                  <a:pt x="4577" y="1412"/>
                  <a:pt x="2525" y="3859"/>
                </a:cubicBezTo>
                <a:close/>
              </a:path>
            </a:pathLst>
          </a:custGeom>
          <a:gradFill rotWithShape="1">
            <a:gsLst>
              <a:gs pos="0">
                <a:srgbClr val="006699"/>
              </a:gs>
              <a:gs pos="100000">
                <a:srgbClr val="BDCBDB"/>
              </a:gs>
            </a:gsLst>
            <a:lin ang="0" scaled="1"/>
          </a:gra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Harsh3" dir="l"/>
          </a:scene3d>
          <a:sp3d extrusionH="22590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0724" name="Freeform 4"/>
          <p:cNvSpPr>
            <a:spLocks/>
          </p:cNvSpPr>
          <p:nvPr/>
        </p:nvSpPr>
        <p:spPr bwMode="gray">
          <a:xfrm>
            <a:off x="692150" y="2933701"/>
            <a:ext cx="7767638" cy="3043239"/>
          </a:xfrm>
          <a:custGeom>
            <a:avLst/>
            <a:gdLst/>
            <a:ahLst/>
            <a:cxnLst>
              <a:cxn ang="0">
                <a:pos x="4878" y="0"/>
              </a:cxn>
              <a:cxn ang="0">
                <a:pos x="4893" y="440"/>
              </a:cxn>
              <a:cxn ang="0">
                <a:pos x="2467" y="1917"/>
              </a:cxn>
              <a:cxn ang="0">
                <a:pos x="21" y="500"/>
              </a:cxn>
              <a:cxn ang="0">
                <a:pos x="0" y="2"/>
              </a:cxn>
              <a:cxn ang="0">
                <a:pos x="2461" y="667"/>
              </a:cxn>
              <a:cxn ang="0">
                <a:pos x="4878" y="0"/>
              </a:cxn>
            </a:cxnLst>
            <a:rect l="0" t="0" r="r" b="b"/>
            <a:pathLst>
              <a:path w="4893" h="1917">
                <a:moveTo>
                  <a:pt x="4878" y="0"/>
                </a:moveTo>
                <a:cubicBezTo>
                  <a:pt x="4878" y="0"/>
                  <a:pt x="4891" y="226"/>
                  <a:pt x="4893" y="440"/>
                </a:cubicBezTo>
                <a:cubicBezTo>
                  <a:pt x="3867" y="440"/>
                  <a:pt x="3815" y="1811"/>
                  <a:pt x="2467" y="1917"/>
                </a:cubicBezTo>
                <a:cubicBezTo>
                  <a:pt x="1073" y="1877"/>
                  <a:pt x="1309" y="493"/>
                  <a:pt x="21" y="500"/>
                </a:cubicBezTo>
                <a:lnTo>
                  <a:pt x="0" y="2"/>
                </a:lnTo>
                <a:cubicBezTo>
                  <a:pt x="620" y="518"/>
                  <a:pt x="1873" y="671"/>
                  <a:pt x="2461" y="667"/>
                </a:cubicBezTo>
                <a:cubicBezTo>
                  <a:pt x="2461" y="667"/>
                  <a:pt x="4076" y="668"/>
                  <a:pt x="4878" y="0"/>
                </a:cubicBezTo>
                <a:close/>
              </a:path>
            </a:pathLst>
          </a:custGeom>
          <a:gradFill rotWithShape="1">
            <a:gsLst>
              <a:gs pos="0">
                <a:srgbClr val="0D2D47"/>
              </a:gs>
              <a:gs pos="50000">
                <a:srgbClr val="0F5C83"/>
              </a:gs>
              <a:gs pos="100000">
                <a:srgbClr val="0D2D47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gray">
          <a:xfrm flipH="1">
            <a:off x="2216152" y="4900613"/>
            <a:ext cx="874713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gray">
          <a:xfrm>
            <a:off x="5970588" y="4916489"/>
            <a:ext cx="874712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gray">
          <a:xfrm flipH="1">
            <a:off x="666750" y="4556126"/>
            <a:ext cx="1143000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gray">
          <a:xfrm>
            <a:off x="7362827" y="4551364"/>
            <a:ext cx="1103313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gray">
          <a:xfrm>
            <a:off x="1260000" y="3861000"/>
            <a:ext cx="6912000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4400" b="1" dirty="0" smtClean="0">
                <a:solidFill>
                  <a:srgbClr val="FEFFFF"/>
                </a:solidFill>
                <a:ea typeface="宋体" charset="-122"/>
              </a:rPr>
              <a:t>敬请各位专家批评指正！</a:t>
            </a:r>
            <a:endParaRPr lang="en-US" altLang="zh-CN" sz="4400" b="1" dirty="0">
              <a:solidFill>
                <a:srgbClr val="FEFFFF"/>
              </a:solidFill>
              <a:ea typeface="宋体" charset="-122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gray">
          <a:xfrm flipH="1">
            <a:off x="2227263" y="2911475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gray">
          <a:xfrm>
            <a:off x="5981702" y="2927351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gray">
          <a:xfrm>
            <a:off x="4575175" y="3109914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3" name="Freeform 13"/>
          <p:cNvSpPr>
            <a:spLocks/>
          </p:cNvSpPr>
          <p:nvPr/>
        </p:nvSpPr>
        <p:spPr bwMode="gray">
          <a:xfrm>
            <a:off x="685802" y="2916239"/>
            <a:ext cx="7743825" cy="1036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43" y="649"/>
              </a:cxn>
              <a:cxn ang="0">
                <a:pos x="4878" y="17"/>
              </a:cxn>
            </a:cxnLst>
            <a:rect l="0" t="0" r="r" b="b"/>
            <a:pathLst>
              <a:path w="4878" h="653">
                <a:moveTo>
                  <a:pt x="0" y="0"/>
                </a:moveTo>
                <a:cubicBezTo>
                  <a:pt x="522" y="422"/>
                  <a:pt x="1577" y="653"/>
                  <a:pt x="2443" y="649"/>
                </a:cubicBezTo>
                <a:cubicBezTo>
                  <a:pt x="3387" y="645"/>
                  <a:pt x="4229" y="447"/>
                  <a:pt x="4878" y="17"/>
                </a:cubicBezTo>
              </a:path>
            </a:pathLst>
          </a:custGeom>
          <a:noFill/>
          <a:ln w="28575" cmpd="sng">
            <a:solidFill>
              <a:srgbClr val="FFFFFF">
                <a:alpha val="8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gray">
          <a:xfrm flipH="1">
            <a:off x="2216152" y="4841875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gray">
          <a:xfrm>
            <a:off x="5970588" y="4857751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gray">
          <a:xfrm flipH="1">
            <a:off x="666750" y="4497389"/>
            <a:ext cx="1143000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gray">
          <a:xfrm>
            <a:off x="7362827" y="4492626"/>
            <a:ext cx="1103313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gray">
          <a:xfrm>
            <a:off x="4575175" y="3051175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828000" y="1256663"/>
            <a:ext cx="1840800" cy="1884337"/>
            <a:chOff x="192" y="1917"/>
            <a:chExt cx="1042" cy="110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41" name="Picture 21" descr="light_shadow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42" name="Picture 22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43" name="Oval 23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44" name="Picture 24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545262" y="1557000"/>
            <a:ext cx="1626737" cy="1647263"/>
            <a:chOff x="192" y="1917"/>
            <a:chExt cx="1042" cy="1102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47" name="Picture 27" descr="light_shadow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48" name="Picture 28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49" name="Oval 29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50" name="Picture 30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sp>
        <p:nvSpPr>
          <p:cNvPr id="30751" name="Rectangle 31"/>
          <p:cNvSpPr>
            <a:spLocks noChangeArrowheads="1"/>
          </p:cNvSpPr>
          <p:nvPr/>
        </p:nvSpPr>
        <p:spPr bwMode="gray">
          <a:xfrm>
            <a:off x="919418" y="1557000"/>
            <a:ext cx="156458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基础</a:t>
            </a:r>
            <a:endParaRPr lang="en-US" altLang="zh-CN" sz="32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必修课</a:t>
            </a:r>
            <a:endParaRPr lang="en-US" altLang="zh-CN" sz="3200" b="1" dirty="0">
              <a:solidFill>
                <a:srgbClr val="080808"/>
              </a:solidFill>
              <a:ea typeface="宋体" charset="-122"/>
            </a:endParaRPr>
          </a:p>
        </p:txBody>
      </p: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743201" y="1967574"/>
            <a:ext cx="1872000" cy="1872000"/>
            <a:chOff x="192" y="1917"/>
            <a:chExt cx="1042" cy="1102"/>
          </a:xfrm>
        </p:grpSpPr>
        <p:grpSp>
          <p:nvGrpSpPr>
            <p:cNvPr id="7" name="Group 34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55" name="Picture 35" descr="light_shadow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56" name="Picture 36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57" name="Oval 37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58" name="Picture 38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4638676" y="2111574"/>
            <a:ext cx="1872000" cy="1872000"/>
            <a:chOff x="192" y="1917"/>
            <a:chExt cx="1042" cy="1102"/>
          </a:xfrm>
        </p:grpSpPr>
        <p:grpSp>
          <p:nvGrpSpPr>
            <p:cNvPr id="9" name="Group 40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61" name="Picture 41" descr="light_shadow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62" name="Picture 42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63" name="Oval 43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64" name="Picture 44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sp>
        <p:nvSpPr>
          <p:cNvPr id="30765" name="Rectangle 45"/>
          <p:cNvSpPr>
            <a:spLocks noChangeArrowheads="1"/>
          </p:cNvSpPr>
          <p:nvPr/>
        </p:nvSpPr>
        <p:spPr bwMode="gray">
          <a:xfrm>
            <a:off x="2896946" y="2351782"/>
            <a:ext cx="1497526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贝叶斯</a:t>
            </a:r>
            <a:endParaRPr lang="en-US" altLang="zh-CN" sz="34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公式</a:t>
            </a:r>
            <a:endParaRPr lang="en-US" altLang="zh-CN" sz="34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30766" name="Rectangle 46"/>
          <p:cNvSpPr>
            <a:spLocks noChangeArrowheads="1"/>
          </p:cNvSpPr>
          <p:nvPr/>
        </p:nvSpPr>
        <p:spPr bwMode="gray">
          <a:xfrm>
            <a:off x="6516000" y="1701000"/>
            <a:ext cx="158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本科</a:t>
            </a:r>
            <a:endParaRPr lang="en-US" altLang="zh-CN" sz="32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二年级</a:t>
            </a:r>
            <a:endParaRPr lang="en-US" altLang="zh-CN" sz="32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gray">
          <a:xfrm>
            <a:off x="4879418" y="2628225"/>
            <a:ext cx="149752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荣耀华</a:t>
            </a:r>
            <a:endParaRPr lang="en-US" altLang="zh-CN" sz="34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47" name="标题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" name="图片 47" descr="贝叶斯修改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000" y="4725000"/>
            <a:ext cx="1656000" cy="17343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美国总统大选</a:t>
            </a:r>
            <a:endParaRPr lang="zh-CN" altLang="en-US" dirty="0"/>
          </a:p>
        </p:txBody>
      </p:sp>
      <p:pic>
        <p:nvPicPr>
          <p:cNvPr id="7" name="Picture 28" descr="20130626152741-135561016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857232"/>
            <a:ext cx="7848600" cy="5541962"/>
          </a:xfrm>
          <a:prstGeom prst="rect">
            <a:avLst/>
          </a:prstGeom>
          <a:noFill/>
        </p:spPr>
      </p:pic>
      <p:pic>
        <p:nvPicPr>
          <p:cNvPr id="6" name="obama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1142985"/>
            <a:ext cx="7286676" cy="4098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07446" y="5500702"/>
            <a:ext cx="8393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今晚，曾经的殖民国在赢得决定自己命运的权利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200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多年后，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让美利坚联众国更加完美的任务又向前推进了一步。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贝叶斯修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22" y="4538656"/>
            <a:ext cx="2214578" cy="231936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62125" y="3929066"/>
            <a:ext cx="5618163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讲授内容</a:t>
            </a:r>
            <a:r>
              <a:rPr lang="zh-CN" altLang="en-US" sz="3600" b="1" dirty="0" smtClean="0">
                <a:ea typeface="隶书" pitchFamily="49" charset="-122"/>
              </a:rPr>
              <a:t>：贝叶斯公式</a:t>
            </a:r>
            <a:endParaRPr lang="zh-CN" altLang="en-US" sz="3600" dirty="0"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授课对象</a:t>
            </a:r>
            <a:r>
              <a:rPr lang="zh-CN" altLang="en-US" sz="3600" b="1" dirty="0" smtClean="0">
                <a:ea typeface="隶书" pitchFamily="49" charset="-122"/>
              </a:rPr>
              <a:t>：本科二年级</a:t>
            </a:r>
            <a:endParaRPr lang="en-US" altLang="zh-CN" sz="3600" dirty="0" smtClean="0"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 smtClean="0">
                <a:ea typeface="隶书" pitchFamily="49" charset="-122"/>
              </a:rPr>
              <a:t>参赛选手：荣耀华</a:t>
            </a:r>
            <a:endParaRPr lang="zh-CN" altLang="en-US" sz="3600" b="1" dirty="0">
              <a:ea typeface="隶书" pitchFamily="49" charset="-122"/>
            </a:endParaRPr>
          </a:p>
        </p:txBody>
      </p:sp>
      <p:pic>
        <p:nvPicPr>
          <p:cNvPr id="8" name="图片 7" descr="批评指正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1785926"/>
            <a:ext cx="7964868" cy="187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09402" y="4508999"/>
            <a:ext cx="8934598" cy="1656001"/>
            <a:chOff x="180000" y="4416205"/>
            <a:chExt cx="8934598" cy="1656001"/>
          </a:xfrm>
        </p:grpSpPr>
        <p:grpSp>
          <p:nvGrpSpPr>
            <p:cNvPr id="3" name="Group 3"/>
            <p:cNvGrpSpPr/>
            <p:nvPr/>
          </p:nvGrpSpPr>
          <p:grpSpPr bwMode="auto">
            <a:xfrm>
              <a:off x="180000" y="4416205"/>
              <a:ext cx="2519999" cy="1656001"/>
              <a:chOff x="471" y="272"/>
              <a:chExt cx="1161" cy="1539"/>
            </a:xfrm>
          </p:grpSpPr>
          <p:sp>
            <p:nvSpPr>
              <p:cNvPr id="21508" name="Oval 4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C1CF9D">
                      <a:gamma/>
                      <a:tint val="42353"/>
                      <a:invGamma/>
                    </a:srgbClr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09" name="AutoShape 5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20" name="Text Box 16"/>
            <p:cNvSpPr txBox="1">
              <a:spLocks noChangeArrowheads="1"/>
            </p:cNvSpPr>
            <p:nvPr/>
          </p:nvSpPr>
          <p:spPr bwMode="white">
            <a:xfrm>
              <a:off x="396000" y="5137875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问    题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3" name="AutoShape 19"/>
            <p:cNvSpPr>
              <a:spLocks noChangeArrowheads="1"/>
            </p:cNvSpPr>
            <p:nvPr/>
          </p:nvSpPr>
          <p:spPr bwMode="gray">
            <a:xfrm>
              <a:off x="2673812" y="4786322"/>
              <a:ext cx="6440786" cy="1087611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Text Box 20"/>
            <p:cNvSpPr txBox="1">
              <a:spLocks noChangeArrowheads="1"/>
            </p:cNvSpPr>
            <p:nvPr/>
          </p:nvSpPr>
          <p:spPr bwMode="gray">
            <a:xfrm>
              <a:off x="3073196" y="4776206"/>
              <a:ext cx="5717402" cy="101566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 </a:t>
              </a:r>
              <a:r>
                <a:rPr lang="en-US" altLang="zh-CN" sz="3000" b="1" i="1" dirty="0" smtClean="0">
                  <a:solidFill>
                    <a:srgbClr val="080808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P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(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奥巴马是未来总统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|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调查显示奥巴马获胜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)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？</a:t>
              </a:r>
              <a:endParaRPr lang="en-US" altLang="zh-CN" sz="3000" b="1" dirty="0">
                <a:solidFill>
                  <a:srgbClr val="080808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7" name="AutoShape 23"/>
            <p:cNvSpPr>
              <a:spLocks noChangeArrowheads="1"/>
            </p:cNvSpPr>
            <p:nvPr/>
          </p:nvSpPr>
          <p:spPr bwMode="gray">
            <a:xfrm>
              <a:off x="2675398" y="5103653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美国总统大选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80000" y="2565000"/>
            <a:ext cx="8928000" cy="2016000"/>
            <a:chOff x="180000" y="2853000"/>
            <a:chExt cx="8928000" cy="2016000"/>
          </a:xfrm>
        </p:grpSpPr>
        <p:sp>
          <p:nvSpPr>
            <p:cNvPr id="21512" name="AutoShape 8"/>
            <p:cNvSpPr>
              <a:spLocks noChangeArrowheads="1"/>
            </p:cNvSpPr>
            <p:nvPr/>
          </p:nvSpPr>
          <p:spPr bwMode="gray">
            <a:xfrm>
              <a:off x="184341" y="2853000"/>
              <a:ext cx="2515659" cy="2016000"/>
            </a:xfrm>
            <a:prstGeom prst="can">
              <a:avLst>
                <a:gd name="adj" fmla="val 2110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9" name="Text Box 15"/>
            <p:cNvSpPr txBox="1">
              <a:spLocks noChangeArrowheads="1"/>
            </p:cNvSpPr>
            <p:nvPr/>
          </p:nvSpPr>
          <p:spPr bwMode="white">
            <a:xfrm>
              <a:off x="180000" y="3510251"/>
              <a:ext cx="2630650" cy="114274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调查</a:t>
              </a:r>
              <a:endParaRPr lang="en-US" altLang="zh-CN" sz="3600" b="1" dirty="0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准确度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1" name="AutoShape 17"/>
            <p:cNvSpPr>
              <a:spLocks noChangeArrowheads="1"/>
            </p:cNvSpPr>
            <p:nvPr/>
          </p:nvSpPr>
          <p:spPr bwMode="gray">
            <a:xfrm>
              <a:off x="2700000" y="2997000"/>
              <a:ext cx="6372000" cy="172800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gray">
            <a:xfrm>
              <a:off x="3168001" y="2934952"/>
              <a:ext cx="5939999" cy="186204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奥巴马是未来总统时，调查显示奥巴马获胜概率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0.6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en-US" altLang="zh-CN" sz="3000" b="1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罗姆尼是未来总统时，调查显示奥巴马获胜概率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0.37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6" name="AutoShape 22"/>
            <p:cNvSpPr>
              <a:spLocks noChangeArrowheads="1"/>
            </p:cNvSpPr>
            <p:nvPr/>
          </p:nvSpPr>
          <p:spPr bwMode="gray">
            <a:xfrm>
              <a:off x="2700000" y="3675476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组合 1"/>
          <p:cNvGrpSpPr/>
          <p:nvPr/>
        </p:nvGrpSpPr>
        <p:grpSpPr>
          <a:xfrm>
            <a:off x="180000" y="1308762"/>
            <a:ext cx="8600454" cy="1256238"/>
            <a:chOff x="164720" y="1814968"/>
            <a:chExt cx="8600454" cy="1256238"/>
          </a:xfrm>
        </p:grpSpPr>
        <p:sp>
          <p:nvSpPr>
            <p:cNvPr id="21515" name="AutoShape 11"/>
            <p:cNvSpPr>
              <a:spLocks noChangeArrowheads="1"/>
            </p:cNvSpPr>
            <p:nvPr/>
          </p:nvSpPr>
          <p:spPr bwMode="ltGray">
            <a:xfrm>
              <a:off x="164720" y="1814968"/>
              <a:ext cx="2529961" cy="1256238"/>
            </a:xfrm>
            <a:prstGeom prst="can">
              <a:avLst>
                <a:gd name="adj" fmla="val 33197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>
                    <a:alpha val="50000"/>
                  </a:schemeClr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6" name="AutoShape 12"/>
            <p:cNvSpPr>
              <a:spLocks noChangeArrowheads="1"/>
            </p:cNvSpPr>
            <p:nvPr/>
          </p:nvSpPr>
          <p:spPr bwMode="ltGray">
            <a:xfrm>
              <a:off x="2684720" y="1991567"/>
              <a:ext cx="6080454" cy="928694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8" name="Text Box 14"/>
            <p:cNvSpPr txBox="1">
              <a:spLocks noChangeArrowheads="1"/>
            </p:cNvSpPr>
            <p:nvPr/>
          </p:nvSpPr>
          <p:spPr bwMode="gray">
            <a:xfrm>
              <a:off x="3158016" y="2170609"/>
              <a:ext cx="5286704" cy="55399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奥巴马</a:t>
              </a: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  PK 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罗姆尼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5" name="AutoShape 21"/>
            <p:cNvSpPr>
              <a:spLocks noChangeArrowheads="1"/>
            </p:cNvSpPr>
            <p:nvPr/>
          </p:nvSpPr>
          <p:spPr bwMode="gray">
            <a:xfrm>
              <a:off x="2684720" y="2257108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7" name="Text Box 13"/>
            <p:cNvSpPr txBox="1">
              <a:spLocks noChangeArrowheads="1"/>
            </p:cNvSpPr>
            <p:nvPr/>
          </p:nvSpPr>
          <p:spPr bwMode="white">
            <a:xfrm>
              <a:off x="427162" y="2280875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候选人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25"/>
          <p:cNvGrpSpPr/>
          <p:nvPr/>
        </p:nvGrpSpPr>
        <p:grpSpPr>
          <a:xfrm>
            <a:off x="4714876" y="3140999"/>
            <a:ext cx="2161124" cy="3074083"/>
            <a:chOff x="71406" y="2380431"/>
            <a:chExt cx="1885950" cy="2691643"/>
          </a:xfrm>
        </p:grpSpPr>
        <p:grpSp>
          <p:nvGrpSpPr>
            <p:cNvPr id="7" name="组合 19"/>
            <p:cNvGrpSpPr/>
            <p:nvPr/>
          </p:nvGrpSpPr>
          <p:grpSpPr>
            <a:xfrm>
              <a:off x="71406" y="3143248"/>
              <a:ext cx="1885950" cy="1928826"/>
              <a:chOff x="214282" y="2928934"/>
              <a:chExt cx="1885950" cy="1928826"/>
            </a:xfrm>
          </p:grpSpPr>
          <p:sp>
            <p:nvSpPr>
              <p:cNvPr id="30" name="AutoShape 3"/>
              <p:cNvSpPr>
                <a:spLocks noChangeArrowheads="1"/>
              </p:cNvSpPr>
              <p:nvPr/>
            </p:nvSpPr>
            <p:spPr bwMode="gray">
              <a:xfrm>
                <a:off x="214282" y="4237047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812766" y="3595692"/>
                <a:ext cx="1349384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89657" y="3488534"/>
                <a:ext cx="1563700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28" name="图片 27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96" y="238043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图片 28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43" y="2714620"/>
              <a:ext cx="491974" cy="500066"/>
            </a:xfrm>
            <a:prstGeom prst="rect">
              <a:avLst/>
            </a:prstGeom>
          </p:spPr>
        </p:pic>
      </p:grpSp>
      <p:grpSp>
        <p:nvGrpSpPr>
          <p:cNvPr id="8" name="组合 32"/>
          <p:cNvGrpSpPr/>
          <p:nvPr/>
        </p:nvGrpSpPr>
        <p:grpSpPr>
          <a:xfrm>
            <a:off x="6582669" y="3141000"/>
            <a:ext cx="2561331" cy="3074082"/>
            <a:chOff x="1931100" y="2428868"/>
            <a:chExt cx="2355148" cy="2643206"/>
          </a:xfrm>
        </p:grpSpPr>
        <p:grpSp>
          <p:nvGrpSpPr>
            <p:cNvPr id="9" name="组合 20"/>
            <p:cNvGrpSpPr/>
            <p:nvPr/>
          </p:nvGrpSpPr>
          <p:grpSpPr>
            <a:xfrm>
              <a:off x="2400298" y="3143247"/>
              <a:ext cx="1885950" cy="1928827"/>
              <a:chOff x="2543174" y="2928934"/>
              <a:chExt cx="1885950" cy="1928827"/>
            </a:xfrm>
          </p:grpSpPr>
          <p:sp>
            <p:nvSpPr>
              <p:cNvPr id="38" name="AutoShape 3"/>
              <p:cNvSpPr>
                <a:spLocks noChangeArrowheads="1"/>
              </p:cNvSpPr>
              <p:nvPr/>
            </p:nvSpPr>
            <p:spPr bwMode="gray">
              <a:xfrm>
                <a:off x="2543174" y="4237048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3034499" y="3488535"/>
                <a:ext cx="156370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2597143" y="3667129"/>
                <a:ext cx="120651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5" name="图片 34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9439" y="273762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6" name="图片 35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135" y="2428868"/>
              <a:ext cx="491974" cy="500066"/>
            </a:xfrm>
            <a:prstGeom prst="rect">
              <a:avLst/>
            </a:prstGeom>
          </p:spPr>
        </p:pic>
        <p:pic>
          <p:nvPicPr>
            <p:cNvPr id="37" name="图片 36" descr="and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1100" y="3259612"/>
              <a:ext cx="733147" cy="500066"/>
            </a:xfrm>
            <a:prstGeom prst="rect">
              <a:avLst/>
            </a:prstGeom>
          </p:spPr>
        </p:pic>
      </p:grpSp>
      <p:pic>
        <p:nvPicPr>
          <p:cNvPr id="43" name="内容占位符 7" descr="WechatIMG327_02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714339" y="3071810"/>
            <a:ext cx="704540" cy="720000"/>
          </a:xfrm>
        </p:spPr>
      </p:pic>
      <p:pic>
        <p:nvPicPr>
          <p:cNvPr id="44" name="图片 43" descr="奥巴马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349" y="4486520"/>
            <a:ext cx="1747575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图片 44" descr="罗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5535" y="4486520"/>
            <a:ext cx="1770873" cy="1800000"/>
          </a:xfrm>
          <a:prstGeom prst="rect">
            <a:avLst/>
          </a:prstGeom>
        </p:spPr>
      </p:pic>
      <p:pic>
        <p:nvPicPr>
          <p:cNvPr id="46" name="图片 45" descr="WechatIMG327_0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" y="3071810"/>
            <a:ext cx="707640" cy="720000"/>
          </a:xfrm>
          <a:prstGeom prst="rect">
            <a:avLst/>
          </a:prstGeom>
        </p:spPr>
      </p:pic>
      <p:pic>
        <p:nvPicPr>
          <p:cNvPr id="47" name="图片 46" descr="WechatIMG327_04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0157" y="3103342"/>
            <a:ext cx="704540" cy="720000"/>
          </a:xfrm>
          <a:prstGeom prst="rect">
            <a:avLst/>
          </a:prstGeom>
        </p:spPr>
      </p:pic>
      <p:pic>
        <p:nvPicPr>
          <p:cNvPr id="48" name="图片 47" descr="WechatIMG327_07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4546" y="3119108"/>
            <a:ext cx="710680" cy="720000"/>
          </a:xfrm>
          <a:prstGeom prst="rect">
            <a:avLst/>
          </a:prstGeom>
        </p:spPr>
      </p:pic>
      <p:pic>
        <p:nvPicPr>
          <p:cNvPr id="49" name="图片 48" descr="WechatIMG327_09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2922" y="3121862"/>
            <a:ext cx="707640" cy="720000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 rot="16200000" flipH="1">
            <a:off x="214282" y="4000504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6200000" flipH="1">
            <a:off x="928662" y="4000505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857356" y="3786190"/>
            <a:ext cx="1522178" cy="628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1764000" y="3786190"/>
            <a:ext cx="664860" cy="650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5400000">
            <a:off x="3447007" y="3861593"/>
            <a:ext cx="557454" cy="5495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85796" y="2955193"/>
            <a:ext cx="114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…..</a:t>
            </a:r>
            <a:endParaRPr lang="zh-CN" alt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  <p:grpSp>
        <p:nvGrpSpPr>
          <p:cNvPr id="3" name="Group 6"/>
          <p:cNvGrpSpPr/>
          <p:nvPr/>
        </p:nvGrpSpPr>
        <p:grpSpPr bwMode="auto">
          <a:xfrm>
            <a:off x="5429256" y="1213924"/>
            <a:ext cx="2503241" cy="2025319"/>
            <a:chOff x="2315" y="2481"/>
            <a:chExt cx="4796" cy="1403"/>
          </a:xfrm>
        </p:grpSpPr>
        <p:grpSp>
          <p:nvGrpSpPr>
            <p:cNvPr id="4" name="Group 7"/>
            <p:cNvGrpSpPr/>
            <p:nvPr/>
          </p:nvGrpSpPr>
          <p:grpSpPr bwMode="auto">
            <a:xfrm>
              <a:off x="2315" y="2481"/>
              <a:ext cx="4796" cy="1403"/>
              <a:chOff x="2315" y="2481"/>
              <a:chExt cx="4796" cy="1403"/>
            </a:xfrm>
          </p:grpSpPr>
          <p:sp>
            <p:nvSpPr>
              <p:cNvPr id="13" name="AutoShape 8"/>
              <p:cNvSpPr>
                <a:spLocks noChangeArrowheads="1"/>
              </p:cNvSpPr>
              <p:nvPr/>
            </p:nvSpPr>
            <p:spPr bwMode="gray">
              <a:xfrm flipV="1">
                <a:off x="2385" y="2481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AutoShape 9"/>
              <p:cNvSpPr>
                <a:spLocks noChangeArrowheads="1"/>
              </p:cNvSpPr>
              <p:nvPr/>
            </p:nvSpPr>
            <p:spPr bwMode="gray">
              <a:xfrm>
                <a:off x="2315" y="2834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2418" y="3028"/>
              <a:ext cx="4637" cy="722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 algn="ctr">
              <a:solidFill>
                <a:srgbClr val="F8F8F8"/>
              </a:solidFill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900" dirty="0" smtClean="0"/>
                <a:t>调查显示</a:t>
              </a:r>
              <a:endParaRPr lang="en-US" altLang="zh-CN" sz="2900" dirty="0" smtClean="0"/>
            </a:p>
            <a:p>
              <a:pPr algn="ctr"/>
              <a:r>
                <a:rPr lang="zh-CN" altLang="en-US" sz="2900" dirty="0" smtClean="0"/>
                <a:t>奥巴马获胜</a:t>
              </a:r>
              <a:endParaRPr lang="zh-CN" altLang="en-US" sz="2900" dirty="0"/>
            </a:p>
          </p:txBody>
        </p:sp>
      </p:grpSp>
      <p:grpSp>
        <p:nvGrpSpPr>
          <p:cNvPr id="7" name="组合 2"/>
          <p:cNvGrpSpPr/>
          <p:nvPr/>
        </p:nvGrpSpPr>
        <p:grpSpPr>
          <a:xfrm>
            <a:off x="1908000" y="5357826"/>
            <a:ext cx="1714512" cy="935484"/>
            <a:chOff x="1142976" y="5097744"/>
            <a:chExt cx="1714512" cy="935484"/>
          </a:xfrm>
        </p:grpSpPr>
        <p:pic>
          <p:nvPicPr>
            <p:cNvPr id="16" name="Picture 22" descr="kk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2976" y="5097744"/>
              <a:ext cx="1714512" cy="935484"/>
            </a:xfrm>
            <a:prstGeom prst="rect">
              <a:avLst/>
            </a:prstGeom>
            <a:noFill/>
          </p:spPr>
        </p:pic>
        <p:pic>
          <p:nvPicPr>
            <p:cNvPr id="17" name="图片 16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1142976" y="5357826"/>
              <a:ext cx="1658463" cy="454298"/>
            </a:xfrm>
            <a:prstGeom prst="rect">
              <a:avLst/>
            </a:prstGeom>
          </p:spPr>
        </p:pic>
      </p:grpSp>
      <p:grpSp>
        <p:nvGrpSpPr>
          <p:cNvPr id="15" name="组合 4"/>
          <p:cNvGrpSpPr/>
          <p:nvPr/>
        </p:nvGrpSpPr>
        <p:grpSpPr>
          <a:xfrm>
            <a:off x="1543441" y="4152232"/>
            <a:ext cx="7715304" cy="523220"/>
            <a:chOff x="928662" y="4000504"/>
            <a:chExt cx="7715304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1643042" y="4000504"/>
              <a:ext cx="7000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奥巴马是未来的总统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928662" y="4071943"/>
              <a:ext cx="795100" cy="306997"/>
            </a:xfrm>
            <a:prstGeom prst="rect">
              <a:avLst/>
            </a:prstGeom>
          </p:spPr>
        </p:pic>
      </p:grpSp>
      <p:grpSp>
        <p:nvGrpSpPr>
          <p:cNvPr id="18" name="组合 5"/>
          <p:cNvGrpSpPr/>
          <p:nvPr/>
        </p:nvGrpSpPr>
        <p:grpSpPr>
          <a:xfrm>
            <a:off x="1543441" y="4695638"/>
            <a:ext cx="7162442" cy="523220"/>
            <a:chOff x="928662" y="4449409"/>
            <a:chExt cx="7162442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1661684" y="4449409"/>
              <a:ext cx="6429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罗姆尼是未来的总统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6" name="图片 25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928662" y="4572009"/>
              <a:ext cx="795100" cy="306997"/>
            </a:xfrm>
            <a:prstGeom prst="rect">
              <a:avLst/>
            </a:prstGeom>
          </p:spPr>
        </p:pic>
      </p:grpSp>
      <p:sp>
        <p:nvSpPr>
          <p:cNvPr id="10" name="Freeform 8 3"/>
          <p:cNvSpPr/>
          <p:nvPr/>
        </p:nvSpPr>
        <p:spPr bwMode="gray">
          <a:xfrm rot="21126860">
            <a:off x="3250992" y="1130524"/>
            <a:ext cx="2498903" cy="7016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rgbClr val="BD380D"/>
          </a:solidFill>
          <a:ln w="0">
            <a:solidFill>
              <a:srgbClr val="FF0000"/>
            </a:solidFill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4417342" y="92867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grpSp>
        <p:nvGrpSpPr>
          <p:cNvPr id="21" name="组合 37"/>
          <p:cNvGrpSpPr/>
          <p:nvPr/>
        </p:nvGrpSpPr>
        <p:grpSpPr>
          <a:xfrm>
            <a:off x="2298040" y="1320751"/>
            <a:ext cx="2875557" cy="1110078"/>
            <a:chOff x="2298040" y="1320751"/>
            <a:chExt cx="2875557" cy="1110078"/>
          </a:xfrm>
        </p:grpSpPr>
        <p:sp>
          <p:nvSpPr>
            <p:cNvPr id="8" name="Freeform 8 1"/>
            <p:cNvSpPr/>
            <p:nvPr/>
          </p:nvSpPr>
          <p:spPr bwMode="gray">
            <a:xfrm rot="13107620">
              <a:off x="3548518" y="1355489"/>
              <a:ext cx="1625079" cy="1036476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图片 4" descr="奥巴马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8040" y="1320751"/>
              <a:ext cx="1077746" cy="1110078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2351775" y="2334255"/>
            <a:ext cx="2685623" cy="1525327"/>
            <a:chOff x="2279454" y="2334255"/>
            <a:chExt cx="2685623" cy="1525327"/>
          </a:xfrm>
        </p:grpSpPr>
        <p:sp>
          <p:nvSpPr>
            <p:cNvPr id="9" name="Freeform 8 2"/>
            <p:cNvSpPr/>
            <p:nvPr/>
          </p:nvSpPr>
          <p:spPr bwMode="gray">
            <a:xfrm rot="7456423">
              <a:off x="3609875" y="2504380"/>
              <a:ext cx="1525327" cy="1185077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图片 5" descr="罗姆尼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527774">
              <a:off x="2279454" y="2504265"/>
              <a:ext cx="1084026" cy="1101856"/>
            </a:xfrm>
            <a:prstGeom prst="rect">
              <a:avLst/>
            </a:prstGeom>
          </p:spPr>
        </p:pic>
      </p:grpSp>
      <p:sp>
        <p:nvSpPr>
          <p:cNvPr id="42" name="Text Box 78"/>
          <p:cNvSpPr txBox="1">
            <a:spLocks noChangeArrowheads="1"/>
          </p:cNvSpPr>
          <p:nvPr/>
        </p:nvSpPr>
        <p:spPr bwMode="auto">
          <a:xfrm>
            <a:off x="3766532" y="544500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2000" y="5445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求</a:t>
            </a:r>
            <a:endParaRPr lang="zh-CN" altLang="en-US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37093" y="3573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令</a:t>
            </a:r>
            <a:endParaRPr lang="zh-CN" altLang="en-US" sz="3200" b="1" dirty="0"/>
          </a:p>
        </p:txBody>
      </p:sp>
      <p:grpSp>
        <p:nvGrpSpPr>
          <p:cNvPr id="45" name="组合 44"/>
          <p:cNvGrpSpPr/>
          <p:nvPr/>
        </p:nvGrpSpPr>
        <p:grpSpPr>
          <a:xfrm>
            <a:off x="1543441" y="3574431"/>
            <a:ext cx="8572559" cy="523220"/>
            <a:chOff x="1543441" y="3574431"/>
            <a:chExt cx="8572559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2257820" y="3574431"/>
              <a:ext cx="7858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调查显示奥巴马获胜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41" name="图片 40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1543441" y="3674527"/>
              <a:ext cx="763337" cy="31227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bldLvl="0" animBg="1"/>
      <p:bldP spid="31" grpId="1" bldLvl="0" animBg="1"/>
      <p:bldP spid="42" grpId="0" bldLvl="0" animBg="1"/>
      <p:bldP spid="42" grpId="1" bldLvl="0" animBg="1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58497" y="328637"/>
            <a:ext cx="8229600" cy="868363"/>
          </a:xfrm>
        </p:spPr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复习：乘法公式与全概率公式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gray">
          <a:xfrm>
            <a:off x="4260850" y="5018089"/>
            <a:ext cx="376238" cy="347663"/>
          </a:xfrm>
          <a:prstGeom prst="rightArrow">
            <a:avLst>
              <a:gd name="adj1" fmla="val 50000"/>
              <a:gd name="adj2" fmla="val 45091"/>
            </a:avLst>
          </a:prstGeom>
          <a:solidFill>
            <a:srgbClr val="FEFEFE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组合 55"/>
          <p:cNvGrpSpPr/>
          <p:nvPr/>
        </p:nvGrpSpPr>
        <p:grpSpPr>
          <a:xfrm>
            <a:off x="979031" y="4448111"/>
            <a:ext cx="1569939" cy="1557241"/>
            <a:chOff x="230" y="2956"/>
            <a:chExt cx="2691" cy="2687"/>
          </a:xfrm>
        </p:grpSpPr>
        <p:pic>
          <p:nvPicPr>
            <p:cNvPr id="9235" name="Picture 19" descr="YG_circle0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0" y="2956"/>
              <a:ext cx="2691" cy="2687"/>
            </a:xfrm>
            <a:prstGeom prst="rect">
              <a:avLst/>
            </a:prstGeom>
            <a:noFill/>
          </p:spPr>
        </p:pic>
        <p:sp>
          <p:nvSpPr>
            <p:cNvPr id="9239" name="Text Box 23"/>
            <p:cNvSpPr txBox="1">
              <a:spLocks noChangeArrowheads="1"/>
            </p:cNvSpPr>
            <p:nvPr/>
          </p:nvSpPr>
          <p:spPr bwMode="gray">
            <a:xfrm>
              <a:off x="546" y="3550"/>
              <a:ext cx="2094" cy="15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ea typeface="宋体" panose="02010600030101010101" pitchFamily="2" charset="-122"/>
                </a:rPr>
                <a:t>A</a:t>
              </a:r>
              <a:r>
                <a:rPr lang="zh-CN" altLang="en-US" sz="2800" b="1" dirty="0">
                  <a:ea typeface="宋体" panose="02010600030101010101" pitchFamily="2" charset="-122"/>
                </a:rPr>
                <a:t>与</a:t>
              </a:r>
              <a:r>
                <a:rPr lang="en-US" altLang="zh-CN" sz="2800" b="1" dirty="0">
                  <a:ea typeface="宋体" panose="02010600030101010101" pitchFamily="2" charset="-122"/>
                </a:rPr>
                <a:t>B</a:t>
              </a:r>
              <a:r>
                <a:rPr lang="en-US" altLang="zh-CN" sz="2800" b="1" baseline="-25000" dirty="0">
                  <a:ea typeface="宋体" panose="02010600030101010101" pitchFamily="2" charset="-122"/>
                </a:rPr>
                <a:t>i</a:t>
              </a:r>
              <a:r>
                <a:rPr lang="zh-CN" altLang="en-US" sz="2800" b="1" dirty="0">
                  <a:ea typeface="宋体" panose="02010600030101010101" pitchFamily="2" charset="-122"/>
                </a:rPr>
                <a:t>有关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76000" y="1053000"/>
            <a:ext cx="1066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2000" y="1125000"/>
            <a:ext cx="770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5903590" y="4045772"/>
            <a:ext cx="670591" cy="445047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705298" y="1702000"/>
            <a:ext cx="1597298" cy="1080135"/>
          </a:xfrm>
          <a:prstGeom prst="rect">
            <a:avLst/>
          </a:pr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8000" y="2782135"/>
            <a:ext cx="1597298" cy="1080135"/>
          </a:xfrm>
          <a:prstGeom prst="rect">
            <a:avLst/>
          </a:pr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705298" y="2782135"/>
            <a:ext cx="1597298" cy="1080135"/>
          </a:xfrm>
          <a:prstGeom prst="rect">
            <a:avLst/>
          </a:pr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8000" y="1702000"/>
            <a:ext cx="1597298" cy="1080135"/>
          </a:xfrm>
          <a:prstGeom prst="rect">
            <a:avLst/>
          </a:prstGeom>
          <a:solidFill>
            <a:srgbClr val="8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5400000">
            <a:off x="858638" y="1935476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3BD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10800000">
            <a:off x="1709994" y="1922980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871134" y="2787215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6200000">
            <a:off x="1702195" y="2799711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618710" y="1981400"/>
            <a:ext cx="7807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330483" y="1980765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</a:t>
            </a:r>
            <a:r>
              <a:rPr lang="en-US" altLang="zh-CN" sz="2800" baseline="-25000" dirty="0" smtClean="0"/>
              <a:t>1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30483" y="3177740"/>
            <a:ext cx="9545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aseline="-25000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847" y="1145740"/>
            <a:ext cx="1132960" cy="10890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08280" y="3932031"/>
            <a:ext cx="311440" cy="445047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3345160" y="1788240"/>
            <a:ext cx="5566284" cy="970778"/>
            <a:chOff x="3391847" y="1788240"/>
            <a:chExt cx="5566284" cy="970778"/>
          </a:xfrm>
        </p:grpSpPr>
        <p:grpSp>
          <p:nvGrpSpPr>
            <p:cNvPr id="15" name="组合 50"/>
            <p:cNvGrpSpPr/>
            <p:nvPr/>
          </p:nvGrpSpPr>
          <p:grpSpPr>
            <a:xfrm>
              <a:off x="3391847" y="1788240"/>
              <a:ext cx="5384056" cy="970778"/>
              <a:chOff x="4503" y="3318"/>
              <a:chExt cx="9945" cy="1847"/>
            </a:xfrm>
          </p:grpSpPr>
          <p:grpSp>
            <p:nvGrpSpPr>
              <p:cNvPr id="16" name="组合 49"/>
              <p:cNvGrpSpPr/>
              <p:nvPr/>
            </p:nvGrpSpPr>
            <p:grpSpPr>
              <a:xfrm>
                <a:off x="4503" y="3318"/>
                <a:ext cx="9945" cy="1733"/>
                <a:chOff x="4849" y="2246"/>
                <a:chExt cx="9945" cy="1733"/>
              </a:xfrm>
            </p:grpSpPr>
            <p:grpSp>
              <p:nvGrpSpPr>
                <p:cNvPr id="17" name="组合 48"/>
                <p:cNvGrpSpPr/>
                <p:nvPr/>
              </p:nvGrpSpPr>
              <p:grpSpPr>
                <a:xfrm>
                  <a:off x="4849" y="2246"/>
                  <a:ext cx="9945" cy="1733"/>
                  <a:chOff x="4373" y="2181"/>
                  <a:chExt cx="9945" cy="1733"/>
                </a:xfrm>
              </p:grpSpPr>
              <p:sp>
                <p:nvSpPr>
                  <p:cNvPr id="9227" name="AutoShape 11"/>
                  <p:cNvSpPr>
                    <a:spLocks noChangeArrowheads="1"/>
                  </p:cNvSpPr>
                  <p:nvPr/>
                </p:nvSpPr>
                <p:spPr bwMode="gray">
                  <a:xfrm>
                    <a:off x="5723" y="2181"/>
                    <a:ext cx="8595" cy="1732"/>
                  </a:xfrm>
                  <a:prstGeom prst="roundRect">
                    <a:avLst>
                      <a:gd name="adj" fmla="val 11505"/>
                    </a:avLst>
                  </a:prstGeom>
                  <a:gradFill rotWithShape="1">
                    <a:gsLst>
                      <a:gs pos="0">
                        <a:schemeClr val="hlink">
                          <a:alpha val="80000"/>
                        </a:schemeClr>
                      </a:gs>
                      <a:gs pos="100000">
                        <a:schemeClr val="hlink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0" scaled="1"/>
                  </a:gradFill>
                  <a:ln w="6350" algn="ctr">
                    <a:noFill/>
                    <a:prstDash val="sysDot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9" name="AutoShape 13"/>
                  <p:cNvSpPr>
                    <a:spLocks noChangeArrowheads="1"/>
                  </p:cNvSpPr>
                  <p:nvPr/>
                </p:nvSpPr>
                <p:spPr bwMode="gray">
                  <a:xfrm>
                    <a:off x="4373" y="2182"/>
                    <a:ext cx="2565" cy="1732"/>
                  </a:xfrm>
                  <a:prstGeom prst="roundRect">
                    <a:avLst>
                      <a:gd name="adj" fmla="val 11921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hlink">
                          <a:gamma/>
                          <a:shade val="69804"/>
                          <a:invGamma/>
                        </a:schemeClr>
                      </a:gs>
                    </a:gsLst>
                    <a:lin ang="5400000" scaled="1"/>
                  </a:gradFill>
                  <a:ln w="25400">
                    <a:solidFill>
                      <a:srgbClr val="FEFEFE"/>
                    </a:solidFill>
                    <a:round/>
                  </a:ln>
                  <a:effectLst>
                    <a:outerShdw dist="53882" dir="2700000" algn="ctr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30" name="Freeform 14"/>
                <p:cNvSpPr/>
                <p:nvPr/>
              </p:nvSpPr>
              <p:spPr bwMode="gray">
                <a:xfrm>
                  <a:off x="5059" y="2413"/>
                  <a:ext cx="882" cy="655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48627"/>
                        <a:invGamma/>
                      </a:schemeClr>
                    </a:gs>
                    <a:gs pos="50000">
                      <a:schemeClr val="hlink">
                        <a:alpha val="0"/>
                      </a:schemeClr>
                    </a:gs>
                    <a:gs pos="100000">
                      <a:schemeClr val="hlink">
                        <a:gamma/>
                        <a:tint val="48627"/>
                        <a:invGamma/>
                      </a:schemeClr>
                    </a:gs>
                  </a:gsLst>
                  <a:lin ang="2700000" scaled="1"/>
                </a:gradFill>
                <a:ln w="0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40" name="Text Box 24"/>
              <p:cNvSpPr txBox="1">
                <a:spLocks noChangeArrowheads="1"/>
              </p:cNvSpPr>
              <p:nvPr/>
            </p:nvSpPr>
            <p:spPr bwMode="white">
              <a:xfrm>
                <a:off x="4700" y="3350"/>
                <a:ext cx="2191" cy="181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乘法公式</a:t>
                </a:r>
              </a:p>
            </p:txBody>
          </p:sp>
        </p:grpSp>
        <p:pic>
          <p:nvPicPr>
            <p:cNvPr id="58" name="图片 57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4878912" y="2047709"/>
              <a:ext cx="4079219" cy="373291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3345160" y="2837823"/>
            <a:ext cx="5787451" cy="1023177"/>
            <a:chOff x="3345160" y="2837823"/>
            <a:chExt cx="5787451" cy="1023177"/>
          </a:xfrm>
        </p:grpSpPr>
        <p:grpSp>
          <p:nvGrpSpPr>
            <p:cNvPr id="19" name="组合 54"/>
            <p:cNvGrpSpPr/>
            <p:nvPr/>
          </p:nvGrpSpPr>
          <p:grpSpPr>
            <a:xfrm>
              <a:off x="3345160" y="2871040"/>
              <a:ext cx="5477431" cy="883791"/>
              <a:chOff x="4153" y="4576"/>
              <a:chExt cx="10016" cy="1884"/>
            </a:xfrm>
          </p:grpSpPr>
          <p:sp>
            <p:nvSpPr>
              <p:cNvPr id="9223" name="AutoShape 7"/>
              <p:cNvSpPr>
                <a:spLocks noChangeArrowheads="1"/>
              </p:cNvSpPr>
              <p:nvPr/>
            </p:nvSpPr>
            <p:spPr bwMode="gray">
              <a:xfrm>
                <a:off x="5574" y="4687"/>
                <a:ext cx="8595" cy="176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  <a:alpha val="0"/>
                    </a:schemeClr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1" name="AutoShape 15"/>
              <p:cNvSpPr>
                <a:spLocks noChangeArrowheads="1"/>
              </p:cNvSpPr>
              <p:nvPr/>
            </p:nvSpPr>
            <p:spPr bwMode="gray">
              <a:xfrm>
                <a:off x="4158" y="4576"/>
                <a:ext cx="2565" cy="1884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25400">
                <a:solidFill>
                  <a:srgbClr val="FEFEFE"/>
                </a:solidFill>
                <a:rou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" name="Text Box 24"/>
              <p:cNvSpPr txBox="1">
                <a:spLocks noChangeArrowheads="1"/>
              </p:cNvSpPr>
              <p:nvPr/>
            </p:nvSpPr>
            <p:spPr bwMode="white">
              <a:xfrm>
                <a:off x="4153" y="4577"/>
                <a:ext cx="2635" cy="15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全概率公式</a:t>
                </a:r>
              </a:p>
            </p:txBody>
          </p:sp>
          <p:sp>
            <p:nvSpPr>
              <p:cNvPr id="9232" name="Freeform 16"/>
              <p:cNvSpPr/>
              <p:nvPr/>
            </p:nvSpPr>
            <p:spPr bwMode="gray">
              <a:xfrm>
                <a:off x="4308" y="4768"/>
                <a:ext cx="950" cy="805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5000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48627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9" name="图片 58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4860000" y="2837823"/>
              <a:ext cx="4272611" cy="1023177"/>
            </a:xfrm>
            <a:prstGeom prst="rect">
              <a:avLst/>
            </a:prstGeom>
          </p:spPr>
        </p:pic>
      </p:grpSp>
      <p:grpSp>
        <p:nvGrpSpPr>
          <p:cNvPr id="68" name="组合 56"/>
          <p:cNvGrpSpPr/>
          <p:nvPr/>
        </p:nvGrpSpPr>
        <p:grpSpPr>
          <a:xfrm>
            <a:off x="3860419" y="4623574"/>
            <a:ext cx="4756932" cy="1124666"/>
            <a:chOff x="2622" y="7287"/>
            <a:chExt cx="9316" cy="246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83" name="组合 56"/>
          <p:cNvGrpSpPr/>
          <p:nvPr/>
        </p:nvGrpSpPr>
        <p:grpSpPr>
          <a:xfrm>
            <a:off x="3860419" y="1773000"/>
            <a:ext cx="4756932" cy="1124666"/>
            <a:chOff x="2622" y="7287"/>
            <a:chExt cx="9316" cy="2460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pic>
        <p:nvPicPr>
          <p:cNvPr id="91" name="图片 9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76000" y="3380877"/>
            <a:ext cx="1944000" cy="552123"/>
          </a:xfrm>
          <a:prstGeom prst="rect">
            <a:avLst/>
          </a:prstGeom>
        </p:spPr>
      </p:pic>
      <p:sp>
        <p:nvSpPr>
          <p:cNvPr id="93" name="文本框 73"/>
          <p:cNvSpPr txBox="1"/>
          <p:nvPr/>
        </p:nvSpPr>
        <p:spPr>
          <a:xfrm>
            <a:off x="2571736" y="3214686"/>
            <a:ext cx="61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en-US" altLang="zh-CN" sz="3200" baseline="-25000" dirty="0" smtClean="0"/>
          </a:p>
        </p:txBody>
      </p:sp>
      <p:sp>
        <p:nvSpPr>
          <p:cNvPr id="55" name="文本框 73"/>
          <p:cNvSpPr txBox="1"/>
          <p:nvPr/>
        </p:nvSpPr>
        <p:spPr>
          <a:xfrm>
            <a:off x="360906" y="3285000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B</a:t>
            </a:r>
            <a:r>
              <a:rPr lang="en-US" altLang="zh-CN" sz="2800" baseline="-25000" dirty="0" err="1" smtClean="0"/>
              <a:t>n</a:t>
            </a:r>
            <a:endParaRPr lang="en-US" altLang="zh-CN" sz="2800" baseline="-25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2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1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4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1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2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23 -0.00394 C -0.11094 -0.07847 -0.2901 -0.15301 -0.26649 -0.18449 C -0.24288 -0.21574 0.16146 -0.16111 0.21007 -0.19236 C 0.25868 -0.22338 0.05816 -0.33866 0.02518 -0.37083 C -0.00781 -0.40278 0.00191 -0.39398 0.01181 -0.38472 " pathEditMode="relative" rAng="0" ptsTypes="aaaaA">
                                      <p:cBhvr>
                                        <p:cTn id="7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2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46" grpId="1"/>
      <p:bldP spid="67" grpId="0" animBg="1"/>
      <p:bldP spid="69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80000" y="3403710"/>
            <a:ext cx="8820000" cy="3097124"/>
            <a:chOff x="180000" y="3501000"/>
            <a:chExt cx="8820000" cy="2494991"/>
          </a:xfrm>
        </p:grpSpPr>
        <p:grpSp>
          <p:nvGrpSpPr>
            <p:cNvPr id="12" name="Group 7"/>
            <p:cNvGrpSpPr/>
            <p:nvPr/>
          </p:nvGrpSpPr>
          <p:grpSpPr bwMode="auto">
            <a:xfrm>
              <a:off x="180000" y="3501000"/>
              <a:ext cx="8820000" cy="2494991"/>
              <a:chOff x="479" y="2662"/>
              <a:chExt cx="4796" cy="1320"/>
            </a:xfrm>
          </p:grpSpPr>
          <p:sp>
            <p:nvSpPr>
              <p:cNvPr id="14" name="AutoShape 8"/>
              <p:cNvSpPr>
                <a:spLocks noChangeArrowheads="1"/>
              </p:cNvSpPr>
              <p:nvPr/>
            </p:nvSpPr>
            <p:spPr bwMode="gray">
              <a:xfrm flipV="1">
                <a:off x="549" y="2662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AutoShape 9"/>
              <p:cNvSpPr>
                <a:spLocks noChangeArrowheads="1"/>
              </p:cNvSpPr>
              <p:nvPr/>
            </p:nvSpPr>
            <p:spPr bwMode="gray">
              <a:xfrm>
                <a:off x="479" y="2776"/>
                <a:ext cx="4796" cy="1206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324000" y="3861000"/>
              <a:ext cx="8568000" cy="2016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 descr="u=1445160598,4049471736&amp;fm=26&amp;gp=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270" y="1485000"/>
            <a:ext cx="2665730" cy="1999615"/>
          </a:xfrm>
          <a:prstGeom prst="rect">
            <a:avLst/>
          </a:prstGeom>
        </p:spPr>
      </p:pic>
      <p:sp>
        <p:nvSpPr>
          <p:cNvPr id="37" name="AutoShape 11"/>
          <p:cNvSpPr>
            <a:spLocks noChangeArrowheads="1"/>
          </p:cNvSpPr>
          <p:nvPr/>
        </p:nvSpPr>
        <p:spPr bwMode="gray">
          <a:xfrm>
            <a:off x="3204000" y="1341000"/>
            <a:ext cx="5237805" cy="910334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gray">
          <a:xfrm>
            <a:off x="3204000" y="2349000"/>
            <a:ext cx="5348331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贝叶斯公式</a:t>
            </a:r>
            <a:endParaRPr lang="zh-CN" altLang="en-US" dirty="0"/>
          </a:p>
        </p:txBody>
      </p:sp>
      <p:pic>
        <p:nvPicPr>
          <p:cNvPr id="47" name="图片 4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324000" y="2060998"/>
            <a:ext cx="2028078" cy="576001"/>
          </a:xfrm>
          <a:prstGeom prst="rect">
            <a:avLst/>
          </a:prstGeom>
        </p:spPr>
      </p:pic>
      <p:pic>
        <p:nvPicPr>
          <p:cNvPr id="64" name="图片 63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435999" y="2396844"/>
            <a:ext cx="3600000" cy="1267802"/>
          </a:xfrm>
          <a:prstGeom prst="rect">
            <a:avLst/>
          </a:prstGeom>
        </p:spPr>
      </p:pic>
      <p:pic>
        <p:nvPicPr>
          <p:cNvPr id="45" name="图片 44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3348000" y="1658780"/>
            <a:ext cx="1486814" cy="458114"/>
          </a:xfrm>
          <a:prstGeom prst="rect">
            <a:avLst/>
          </a:prstGeom>
        </p:spPr>
      </p:pic>
      <p:pic>
        <p:nvPicPr>
          <p:cNvPr id="21" name="图片 20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81718" y="1757107"/>
            <a:ext cx="288001" cy="103785"/>
          </a:xfrm>
          <a:prstGeom prst="rect">
            <a:avLst/>
          </a:prstGeom>
        </p:spPr>
      </p:pic>
      <p:pic>
        <p:nvPicPr>
          <p:cNvPr id="46" name="图片 45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670136" y="1628999"/>
            <a:ext cx="2820010" cy="458114"/>
          </a:xfrm>
          <a:prstGeom prst="rect">
            <a:avLst/>
          </a:prstGeom>
        </p:spPr>
      </p:pic>
      <p:pic>
        <p:nvPicPr>
          <p:cNvPr id="44" name="图片 43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3564000" y="2752053"/>
            <a:ext cx="987552" cy="458114"/>
          </a:xfrm>
          <a:prstGeom prst="rect">
            <a:avLst/>
          </a:prstGeom>
        </p:spPr>
      </p:pic>
      <p:pic>
        <p:nvPicPr>
          <p:cNvPr id="27" name="图片 26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860000" y="2850379"/>
            <a:ext cx="288001" cy="103785"/>
          </a:xfrm>
          <a:prstGeom prst="rect">
            <a:avLst/>
          </a:prstGeom>
        </p:spPr>
      </p:pic>
      <p:pic>
        <p:nvPicPr>
          <p:cNvPr id="28" name="图片 27" descr="IguanaTex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2628000" y="2181645"/>
            <a:ext cx="487799" cy="175785"/>
          </a:xfrm>
          <a:prstGeom prst="rect">
            <a:avLst/>
          </a:prstGeom>
        </p:spPr>
      </p:pic>
      <p:pic>
        <p:nvPicPr>
          <p:cNvPr id="29" name="图片 28" descr="IguanaTex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788000" y="2220240"/>
            <a:ext cx="487799" cy="17578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436000" y="2308132"/>
            <a:ext cx="34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20000" y="2303932"/>
            <a:ext cx="12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30" name="图片 2307" descr="ppt/media/image36.wmf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4282" y="1000108"/>
          <a:ext cx="5286412" cy="1928826"/>
        </p:xfrm>
        <a:graphic>
          <a:graphicData uri="http://schemas.openxmlformats.org/presentationml/2006/ole">
            <p:oleObj spid="_x0000_s22530" name="公式" r:id="rId19" imgW="2057400" imgH="698400" progId="Equation.3">
              <p:embed/>
            </p:oleObj>
          </a:graphicData>
        </a:graphic>
      </p:graphicFrame>
      <p:grpSp>
        <p:nvGrpSpPr>
          <p:cNvPr id="54" name="组合 56"/>
          <p:cNvGrpSpPr/>
          <p:nvPr/>
        </p:nvGrpSpPr>
        <p:grpSpPr>
          <a:xfrm>
            <a:off x="5483114" y="837000"/>
            <a:ext cx="3696886" cy="939965"/>
            <a:chOff x="3900" y="7489"/>
            <a:chExt cx="7240" cy="2056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886298" y="1629000"/>
            <a:ext cx="3005702" cy="2024554"/>
            <a:chOff x="5638264" y="1917000"/>
            <a:chExt cx="3005702" cy="2024554"/>
          </a:xfrm>
        </p:grpSpPr>
        <p:grpSp>
          <p:nvGrpSpPr>
            <p:cNvPr id="30" name="组合 29"/>
            <p:cNvGrpSpPr/>
            <p:nvPr/>
          </p:nvGrpSpPr>
          <p:grpSpPr>
            <a:xfrm>
              <a:off x="5638264" y="2000240"/>
              <a:ext cx="3005702" cy="1941314"/>
              <a:chOff x="3995190" y="1702000"/>
              <a:chExt cx="3291454" cy="216027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592488" y="1702000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95190" y="2782135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592488" y="2782135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3995190" y="1702000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 rot="5400000">
                <a:off x="4745828" y="1935476"/>
                <a:ext cx="859155" cy="83416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 rot="10800000">
                <a:off x="5597184" y="1922980"/>
                <a:ext cx="838860" cy="85407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758324" y="2787215"/>
                <a:ext cx="838860" cy="85407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>
                <a:off x="5589385" y="2799711"/>
                <a:ext cx="859155" cy="83416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71"/>
              <p:cNvSpPr txBox="1"/>
              <p:nvPr/>
            </p:nvSpPr>
            <p:spPr>
              <a:xfrm>
                <a:off x="6505900" y="1981400"/>
                <a:ext cx="78074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B</a:t>
                </a:r>
                <a:r>
                  <a:rPr lang="en-US" altLang="zh-CN" sz="2800" baseline="-25000" dirty="0"/>
                  <a:t>2</a:t>
                </a:r>
              </a:p>
            </p:txBody>
          </p:sp>
          <p:sp>
            <p:nvSpPr>
              <p:cNvPr id="48" name="文本框 73 1"/>
              <p:cNvSpPr txBox="1"/>
              <p:nvPr/>
            </p:nvSpPr>
            <p:spPr>
              <a:xfrm>
                <a:off x="4217673" y="1980765"/>
                <a:ext cx="61109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B</a:t>
                </a:r>
                <a:r>
                  <a:rPr lang="en-US" altLang="zh-CN" sz="2800" baseline="-25000" dirty="0" smtClean="0"/>
                  <a:t>1</a:t>
                </a:r>
              </a:p>
            </p:txBody>
          </p:sp>
          <p:sp>
            <p:nvSpPr>
              <p:cNvPr id="50" name="文本框 74"/>
              <p:cNvSpPr txBox="1"/>
              <p:nvPr/>
            </p:nvSpPr>
            <p:spPr>
              <a:xfrm>
                <a:off x="4217673" y="3177740"/>
                <a:ext cx="95450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…</a:t>
                </a:r>
                <a:endParaRPr lang="en-US" altLang="zh-CN" sz="2800" baseline="-25000" dirty="0"/>
              </a:p>
            </p:txBody>
          </p:sp>
          <p:sp>
            <p:nvSpPr>
              <p:cNvPr id="51" name="文本框 73 2"/>
              <p:cNvSpPr txBox="1"/>
              <p:nvPr/>
            </p:nvSpPr>
            <p:spPr>
              <a:xfrm>
                <a:off x="6458926" y="3214686"/>
                <a:ext cx="61109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B</a:t>
                </a:r>
                <a:r>
                  <a:rPr lang="en-US" altLang="zh-CN" sz="2800" baseline="-25000" dirty="0" smtClean="0"/>
                  <a:t>3</a:t>
                </a:r>
              </a:p>
            </p:txBody>
          </p:sp>
        </p:grpSp>
        <p:sp>
          <p:nvSpPr>
            <p:cNvPr id="53" name="文本框 71"/>
            <p:cNvSpPr txBox="1"/>
            <p:nvPr/>
          </p:nvSpPr>
          <p:spPr>
            <a:xfrm>
              <a:off x="7308000" y="1917000"/>
              <a:ext cx="712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A</a:t>
              </a:r>
              <a:endParaRPr lang="en-US" altLang="zh-CN" sz="2800" baseline="-250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04653 0.34653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1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-0.12291 0.35347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17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11805 0.35232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17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10903 0.3551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1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-0.16041 0.3523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" y="17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dirty="0" smtClean="0">
                <a:ea typeface="宋体" charset="-122"/>
              </a:rPr>
              <a:t>贝叶斯公式提出</a:t>
            </a:r>
            <a:endParaRPr lang="en-US" altLang="zh-CN" sz="4300" dirty="0">
              <a:ea typeface="宋体" charset="-122"/>
            </a:endParaRPr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gray">
          <a:xfrm rot="5400000">
            <a:off x="-199142" y="1934315"/>
            <a:ext cx="4968002" cy="3998281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gray">
          <a:xfrm rot="5400000">
            <a:off x="4366116" y="2084529"/>
            <a:ext cx="4944957" cy="3818810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6634" name="Picture 10" descr="LB_circle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60001" y="1551907"/>
            <a:ext cx="2116258" cy="2113404"/>
          </a:xfrm>
          <a:prstGeom prst="rect">
            <a:avLst/>
          </a:prstGeom>
          <a:noFill/>
        </p:spPr>
      </p:pic>
      <p:pic>
        <p:nvPicPr>
          <p:cNvPr id="26635" name="Picture 11" descr="YG_circle0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000" y="1521455"/>
            <a:ext cx="2160000" cy="2160000"/>
          </a:xfrm>
          <a:prstGeom prst="rect">
            <a:avLst/>
          </a:prstGeom>
          <a:noFill/>
        </p:spPr>
      </p:pic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-108000" y="1053000"/>
            <a:ext cx="4536000" cy="3964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5F5F5F"/>
                </a:solidFill>
                <a:ea typeface="宋体" charset="-122"/>
              </a:rPr>
              <a:t>贝叶斯，英国数学家</a:t>
            </a:r>
            <a:endParaRPr lang="en-US" altLang="zh-CN" sz="2800" b="1" dirty="0">
              <a:solidFill>
                <a:srgbClr val="5F5F5F"/>
              </a:solidFill>
              <a:ea typeface="宋体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000" y="1744192"/>
            <a:ext cx="1843900" cy="1937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 descr="梵高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8000" y="1807207"/>
            <a:ext cx="1296000" cy="1728864"/>
          </a:xfrm>
          <a:prstGeom prst="rect">
            <a:avLst/>
          </a:prstGeom>
        </p:spPr>
      </p:pic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495074" y="1125000"/>
            <a:ext cx="2460926" cy="3964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5F5F5F"/>
                </a:solidFill>
                <a:ea typeface="宋体" charset="-122"/>
              </a:rPr>
              <a:t>梵高</a:t>
            </a:r>
            <a:endParaRPr lang="en-US" altLang="zh-CN" sz="2800" b="1" dirty="0">
              <a:solidFill>
                <a:srgbClr val="5F5F5F"/>
              </a:solidFill>
              <a:ea typeface="宋体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52000" y="3897455"/>
            <a:ext cx="4031999" cy="2198326"/>
            <a:chOff x="396001" y="4038674"/>
            <a:chExt cx="4031999" cy="2198326"/>
          </a:xfrm>
        </p:grpSpPr>
        <p:pic>
          <p:nvPicPr>
            <p:cNvPr id="22" name="图片 21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/>
            <a:stretch>
              <a:fillRect/>
            </a:stretch>
          </p:blipFill>
          <p:spPr>
            <a:xfrm>
              <a:off x="1548000" y="4711746"/>
              <a:ext cx="2657829" cy="431767"/>
            </a:xfrm>
            <a:prstGeom prst="rect">
              <a:avLst/>
            </a:prstGeom>
          </p:spPr>
        </p:pic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1537437" y="5219039"/>
              <a:ext cx="2890563" cy="1017961"/>
            </a:xfrm>
            <a:prstGeom prst="rect">
              <a:avLst/>
            </a:prstGeom>
          </p:spPr>
        </p:pic>
        <p:pic>
          <p:nvPicPr>
            <p:cNvPr id="24" name="图片 23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tretch>
              <a:fillRect/>
            </a:stretch>
          </p:blipFill>
          <p:spPr>
            <a:xfrm>
              <a:off x="396001" y="4038674"/>
              <a:ext cx="1656000" cy="470326"/>
            </a:xfrm>
            <a:prstGeom prst="rect">
              <a:avLst/>
            </a:prstGeom>
          </p:spPr>
        </p:pic>
        <p:pic>
          <p:nvPicPr>
            <p:cNvPr id="25" name="图片 24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tretch>
              <a:fillRect/>
            </a:stretch>
          </p:blipFill>
          <p:spPr>
            <a:xfrm>
              <a:off x="972000" y="5055797"/>
              <a:ext cx="432000" cy="155678"/>
            </a:xfrm>
            <a:prstGeom prst="rect">
              <a:avLst/>
            </a:prstGeom>
          </p:spPr>
        </p:pic>
        <p:cxnSp>
          <p:nvCxnSpPr>
            <p:cNvPr id="26" name="直接连接符 25"/>
            <p:cNvCxnSpPr/>
            <p:nvPr/>
          </p:nvCxnSpPr>
          <p:spPr>
            <a:xfrm>
              <a:off x="1476000" y="5157000"/>
              <a:ext cx="2880000" cy="156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 descr="IMG_6859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24000" y="3681455"/>
            <a:ext cx="2340000" cy="28075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6000" y="1413000"/>
            <a:ext cx="9144000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9" dur="1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10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1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  <p:bldP spid="26629" grpId="0" animBg="1"/>
      <p:bldP spid="2663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28596" y="2709000"/>
            <a:ext cx="8319404" cy="1602279"/>
            <a:chOff x="428596" y="2709000"/>
            <a:chExt cx="8319404" cy="1602279"/>
          </a:xfrm>
        </p:grpSpPr>
        <p:grpSp>
          <p:nvGrpSpPr>
            <p:cNvPr id="9" name="组合 8"/>
            <p:cNvGrpSpPr/>
            <p:nvPr/>
          </p:nvGrpSpPr>
          <p:grpSpPr>
            <a:xfrm>
              <a:off x="428596" y="2709000"/>
              <a:ext cx="8319404" cy="864000"/>
              <a:chOff x="428596" y="1208802"/>
              <a:chExt cx="8319404" cy="864000"/>
            </a:xfrm>
          </p:grpSpPr>
          <p:sp>
            <p:nvSpPr>
              <p:cNvPr id="5" name="AutoShape 17 1 1"/>
              <p:cNvSpPr>
                <a:spLocks noChangeArrowheads="1"/>
              </p:cNvSpPr>
              <p:nvPr/>
            </p:nvSpPr>
            <p:spPr bwMode="gray">
              <a:xfrm>
                <a:off x="468000" y="1214422"/>
                <a:ext cx="8247372" cy="858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28596" y="1208802"/>
                <a:ext cx="83194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奥巴马是未来总统时，调查显示他获胜的概率</a:t>
                </a:r>
                <a:endParaRPr lang="zh-CN" altLang="en-US" sz="3200" dirty="0"/>
              </a:p>
            </p:txBody>
          </p:sp>
        </p:grpSp>
        <p:pic>
          <p:nvPicPr>
            <p:cNvPr id="22" name="图片 21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/>
            <a:stretch>
              <a:fillRect/>
            </a:stretch>
          </p:blipFill>
          <p:spPr>
            <a:xfrm>
              <a:off x="3071802" y="3904066"/>
              <a:ext cx="2560320" cy="40721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468000" y="4445992"/>
            <a:ext cx="8928000" cy="1478221"/>
            <a:chOff x="468000" y="4445992"/>
            <a:chExt cx="8928000" cy="1478221"/>
          </a:xfrm>
        </p:grpSpPr>
        <p:grpSp>
          <p:nvGrpSpPr>
            <p:cNvPr id="10" name="组合 9"/>
            <p:cNvGrpSpPr/>
            <p:nvPr/>
          </p:nvGrpSpPr>
          <p:grpSpPr>
            <a:xfrm>
              <a:off x="468000" y="4445992"/>
              <a:ext cx="8928000" cy="855008"/>
              <a:chOff x="539470" y="1214422"/>
              <a:chExt cx="8928000" cy="855008"/>
            </a:xfrm>
          </p:grpSpPr>
          <p:sp>
            <p:nvSpPr>
              <p:cNvPr id="11" name="AutoShape 17 2"/>
              <p:cNvSpPr>
                <a:spLocks noChangeArrowheads="1"/>
              </p:cNvSpPr>
              <p:nvPr/>
            </p:nvSpPr>
            <p:spPr bwMode="gray">
              <a:xfrm>
                <a:off x="539470" y="1214422"/>
                <a:ext cx="8247372" cy="855008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5034" y="1277430"/>
                <a:ext cx="88924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罗姆尼是未来总统时，调查显示奥巴马获胜概率</a:t>
                </a:r>
                <a:endParaRPr lang="zh-CN" altLang="en-US" sz="3200" dirty="0"/>
              </a:p>
            </p:txBody>
          </p:sp>
        </p:grp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2988000" y="5517000"/>
              <a:ext cx="2774899" cy="407213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96000" y="1269000"/>
            <a:ext cx="8319372" cy="1246190"/>
            <a:chOff x="396000" y="1269000"/>
            <a:chExt cx="8319372" cy="1246190"/>
          </a:xfrm>
        </p:grpSpPr>
        <p:grpSp>
          <p:nvGrpSpPr>
            <p:cNvPr id="18" name="组合 17"/>
            <p:cNvGrpSpPr/>
            <p:nvPr/>
          </p:nvGrpSpPr>
          <p:grpSpPr>
            <a:xfrm>
              <a:off x="428596" y="1269000"/>
              <a:ext cx="8286776" cy="1246190"/>
              <a:chOff x="428596" y="4357718"/>
              <a:chExt cx="8286776" cy="1246190"/>
            </a:xfrm>
          </p:grpSpPr>
          <p:sp>
            <p:nvSpPr>
              <p:cNvPr id="17" name="AutoShape 17 1 2"/>
              <p:cNvSpPr>
                <a:spLocks noChangeArrowheads="1"/>
              </p:cNvSpPr>
              <p:nvPr/>
            </p:nvSpPr>
            <p:spPr bwMode="gray">
              <a:xfrm>
                <a:off x="428596" y="4357718"/>
                <a:ext cx="8286776" cy="714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6" name="图片 15" descr="IguanaTex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57488" y="5214974"/>
                <a:ext cx="3652700" cy="388934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96000" y="1333337"/>
              <a:ext cx="813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假设奥巴马，罗姆尼当选的概率相等</a:t>
              </a:r>
              <a:endParaRPr lang="en-US" altLang="zh-CN" sz="3200" dirty="0" smtClean="0"/>
            </a:p>
            <a:p>
              <a:r>
                <a:rPr lang="en-US" altLang="zh-CN" sz="2800" b="1" dirty="0" smtClean="0"/>
                <a:t>        </a:t>
              </a:r>
              <a:endParaRPr lang="zh-CN" altLang="en-US" sz="28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dirty="0"/>
          </a:p>
        </p:txBody>
      </p:sp>
      <p:pic>
        <p:nvPicPr>
          <p:cNvPr id="4" name="图片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260000" y="1557000"/>
            <a:ext cx="1971327" cy="540000"/>
          </a:xfrm>
          <a:prstGeom prst="rect">
            <a:avLst/>
          </a:prstGeom>
        </p:spPr>
      </p:pic>
      <p:pic>
        <p:nvPicPr>
          <p:cNvPr id="5" name="图片 4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412000" y="4473000"/>
            <a:ext cx="4782461" cy="972000"/>
          </a:xfrm>
          <a:prstGeom prst="rect">
            <a:avLst/>
          </a:prstGeom>
        </p:spPr>
      </p:pic>
      <p:pic>
        <p:nvPicPr>
          <p:cNvPr id="6" name="图片 5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2412000" y="3321000"/>
            <a:ext cx="6365114" cy="972000"/>
          </a:xfrm>
          <a:prstGeom prst="rect">
            <a:avLst/>
          </a:prstGeom>
        </p:spPr>
      </p:pic>
      <p:pic>
        <p:nvPicPr>
          <p:cNvPr id="7" name="图片 6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2433990" y="5733000"/>
            <a:ext cx="1454179" cy="306000"/>
          </a:xfrm>
          <a:prstGeom prst="rect">
            <a:avLst/>
          </a:prstGeom>
        </p:spPr>
      </p:pic>
      <p:pic>
        <p:nvPicPr>
          <p:cNvPr id="8" name="图片 7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433991" y="2349000"/>
            <a:ext cx="1909286" cy="972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866038" y="2161522"/>
            <a:ext cx="1489962" cy="69147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66038" y="2809586"/>
            <a:ext cx="1417962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3393323" y="1285860"/>
            <a:ext cx="3122677" cy="1019654"/>
          </a:xfrm>
          <a:prstGeom prst="wedgeEllipseCallout">
            <a:avLst/>
          </a:prstGeom>
          <a:solidFill>
            <a:schemeClr val="accent1">
              <a:alpha val="78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乘法公式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4283656" y="2161498"/>
            <a:ext cx="3096344" cy="872480"/>
          </a:xfrm>
          <a:prstGeom prst="wedgeEllipseCallout">
            <a:avLst/>
          </a:prstGeom>
          <a:solidFill>
            <a:schemeClr val="accent1">
              <a:alpha val="77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全概率公式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5999" y="4667340"/>
            <a:ext cx="7344001" cy="1569660"/>
            <a:chOff x="900000" y="4941000"/>
            <a:chExt cx="7344001" cy="1569660"/>
          </a:xfrm>
        </p:grpSpPr>
        <p:sp>
          <p:nvSpPr>
            <p:cNvPr id="40" name="AutoShape 20"/>
            <p:cNvSpPr>
              <a:spLocks noChangeArrowheads="1"/>
            </p:cNvSpPr>
            <p:nvPr/>
          </p:nvSpPr>
          <p:spPr bwMode="gray">
            <a:xfrm>
              <a:off x="1188000" y="4941000"/>
              <a:ext cx="6768000" cy="11520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Rectangle 21"/>
            <p:cNvSpPr>
              <a:spLocks noChangeArrowheads="1"/>
            </p:cNvSpPr>
            <p:nvPr/>
          </p:nvSpPr>
          <p:spPr bwMode="auto">
            <a:xfrm>
              <a:off x="1908001" y="4941000"/>
              <a:ext cx="63360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3200" b="1" dirty="0" smtClean="0"/>
                <a:t>调查显示奥巴马获胜时，</a:t>
              </a:r>
              <a:endParaRPr lang="en-US" altLang="zh-CN" sz="3200" b="1" dirty="0" smtClean="0"/>
            </a:p>
            <a:p>
              <a:r>
                <a:rPr lang="zh-CN" altLang="en-US" sz="3200" b="1" dirty="0" smtClean="0"/>
                <a:t>奥巴马是总统的概率为</a:t>
              </a:r>
              <a:r>
                <a:rPr lang="en-US" altLang="zh-CN" sz="3200" b="1" dirty="0" smtClean="0"/>
                <a:t>0.619</a:t>
              </a:r>
              <a:endParaRPr lang="zh-CN" altLang="en-US" sz="3200" b="1" dirty="0" smtClean="0"/>
            </a:p>
            <a:p>
              <a:pPr eaLnBrk="0" hangingPunct="0"/>
              <a:endParaRPr lang="en-US" altLang="zh-CN" sz="32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42" name="Oval 26"/>
            <p:cNvSpPr>
              <a:spLocks noChangeArrowheads="1"/>
            </p:cNvSpPr>
            <p:nvPr/>
          </p:nvSpPr>
          <p:spPr bwMode="gray">
            <a:xfrm>
              <a:off x="900000" y="53730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" name="椭圆 43"/>
          <p:cNvSpPr/>
          <p:nvPr/>
        </p:nvSpPr>
        <p:spPr>
          <a:xfrm>
            <a:off x="5148000" y="5113586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25"/>
          <p:cNvGrpSpPr/>
          <p:nvPr/>
        </p:nvGrpSpPr>
        <p:grpSpPr>
          <a:xfrm>
            <a:off x="6804000" y="3378917"/>
            <a:ext cx="2161124" cy="3074083"/>
            <a:chOff x="71406" y="2380431"/>
            <a:chExt cx="1885950" cy="2691643"/>
          </a:xfrm>
        </p:grpSpPr>
        <p:grpSp>
          <p:nvGrpSpPr>
            <p:cNvPr id="46" name="组合 19"/>
            <p:cNvGrpSpPr/>
            <p:nvPr/>
          </p:nvGrpSpPr>
          <p:grpSpPr>
            <a:xfrm>
              <a:off x="71406" y="3143248"/>
              <a:ext cx="1885950" cy="1928826"/>
              <a:chOff x="214282" y="2928934"/>
              <a:chExt cx="1885950" cy="1928826"/>
            </a:xfrm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gray">
              <a:xfrm>
                <a:off x="214282" y="4237047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812766" y="3595692"/>
                <a:ext cx="1349384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89657" y="3488534"/>
                <a:ext cx="1563700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47" name="图片 46" descr="奥巴马2.jp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596" y="238043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8" name="图片 47" descr="罗3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243" y="2714620"/>
              <a:ext cx="491974" cy="50006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6300000" y="4221000"/>
            <a:ext cx="11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0.619</a:t>
            </a:r>
            <a:endParaRPr lang="zh-CN" alt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0000" y="4705780"/>
            <a:ext cx="11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0.381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00157 -0.16018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8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023 L -0.00313 -0.3162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5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3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44" grpId="0" bldLvl="0" animBg="1"/>
      <p:bldP spid="44" grpId="1" bldLvl="0" animBg="1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4b064d27-a3d6-4f42-911b-eef71555eb33}"/>
  <p:tag name="FIRSTTHINKPAD@CYDGAKG2UVW1Y552" val="69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969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171.6"/>
  <p:tag name="LATEXADDIN" val="\documentclass{article}&#10;\usepackage{amsmath}&#10;\pagestyle{empty}&#10;\begin{document}&#10;&#10;$&#10;A=&#10;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169.25"/>
  <p:tag name="LATEXADDIN" val="\documentclass{article}&#10;\usepackage{amsmath}&#10;\pagestyle{empty}&#10;\begin{document}&#10;&#10;\begin{equation*}&#10;\begin{aligned}&#10;P(B_1) = P(B_2) = 0.5 &#10;\end{aligned}&#10;\end{equation*}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82.8"/>
  <p:tag name="LATEXADDIN" val="\documentclass{article}&#10;\usepackage{amsmath}&#10;\pagestyle{empty}&#10;\begin{document}&#10;&#10;\begin{equation*}&#10;\begin{aligned}&#10;P(A|B_2) = 0.37 &#10;\end{aligned}&#10;\end{equation*}&#10;&#10;&#10;&#10;&#10;\end{document}"/>
  <p:tag name="IGUANATEXSIZE" val="4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30"/>
  <p:tag name="LATEXADDIN" val="\documentclass{article}&#10;\usepackage{amsmath}&#10;\pagestyle{empty}&#10;\begin{document}&#10;&#10;\begin{equation*}&#10;\begin{aligned}&#10;P(A|B_1) = 0.6 &#10;\end{aligned}&#10;\end{equation*}&#10;&#10;&#10;&#10;&#10;\end{document}"/>
  <p:tag name="IGUANATEXSIZE" val="4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.6"/>
  <p:tag name="ORIGINALWIDTH" val="1036.2"/>
  <p:tag name="LATEXADDIN" val="\documentclass{article}&#10;\usepackage{amsmath,color}&#10;\pagestyle{empty}&#10;\begin{document}&#10;\begin{equation*}&#10;\begin{aligned}&#10; &amp; = \frac{0.5\times 0.6}{0.5\times 0.6+ 0.5\times 0.37} \end{aligned}&#10;\end{equation*}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1925.25"/>
  <p:tag name="LATEXADDIN" val="\documentclass{article}&#10;\usepackage{amsmath,color}&#10;\pagestyle{empty}&#10;\begin{document}&#10;\begin{equation*}&#10;\begin{aligned}&#10; &amp; = \frac{P(B_1)P(A|B_1)}{P(B_1)P(A|B_1) + P(B_2)P(A|B_2)} \\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8"/>
  <p:tag name="ORIGINALWIDTH" val="322.2"/>
  <p:tag name="LATEXADDIN" val="\documentclass{article}&#10;\usepackage{amsmath,color}&#10;\pagestyle{empty}&#10;\begin{document}&#10;\begin{equation*}&#10;\begin{aligned}&#10; &amp;  = 0.619&#10;\end{aligned}&#10;\end{equation*}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577.5"/>
  <p:tag name="LATEXADDIN" val="\documentclass{article}&#10;\usepackage{amsmath,color}&#10;\pagestyle{empty}&#10;\begin{document}&#10;\begin{equation*}&#10;\begin{aligned}&#10; &amp; = \frac{P(AB_1)}{P(A)} &#10;\end{aligned}&#10;\end{equation*}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2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171.6"/>
  <p:tag name="LATEXADDIN" val="\documentclass{article}&#10;\usepackage{amsmath}&#10;\pagestyle{empty}&#10;\begin{document}&#10;&#10;$&#10;A=&#10;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2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1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1372.8"/>
  <p:tag name="LATEXADDIN" val="\documentclass{article}&#10;\usepackage{amsmath}&#10;\pagestyle{empty}&#10;\begin{document}&#10;&#10;\begin{equation*}&#10;\begin{aligned}&#10;P(B_1) = 0.001,\ \  P(B_2) = 0.999 &#10;\end{aligned}&#10;\end{equation*}&#10;&#10;&#10;&#10;\end{document}"/>
  <p:tag name="IGUANATEXSIZE" val="3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76.2"/>
  <p:tag name="LATEXADDIN" val="\documentclass{article}&#10;\usepackage{amsmath}&#10;\pagestyle{empty}&#10;\begin{document}&#10;&#10;\begin{equation*}&#10;\begin{aligned}&#10;P(A|B_2) = 0.01 &#10;\end{aligned}&#10;\end{equation*}&#10;&#10;&#10;&#10;&#10;\end{document}"/>
  <p:tag name="IGUANATEXSIZE" val="35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79.2"/>
  <p:tag name="LATEXADDIN" val="\documentclass{article}&#10;\usepackage{amsmath}&#10;\pagestyle{empty}&#10;\begin{document}&#10;&#10;\begin{equation*}&#10;\begin{aligned}&#10;P(A|B_1) = 0.35 &#10;\end{aligned}&#10;\end{equation*}&#10;&#10;&#10;&#10;&#10;\end{document}"/>
  <p:tag name="IGUANATEXSIZE" val="35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.6"/>
  <p:tag name="ORIGINALWIDTH" val="1285.8"/>
  <p:tag name="LATEXADDIN" val="\documentclass{article}&#10;\usepackage{amsmath,color}&#10;\pagestyle{empty}&#10;\begin{document}&#10;\begin{equation*}&#10;\begin{aligned}&#10; &amp; = \frac{0.001\times 0.95}{0.001\times 0.95+ 0.999\times 0.99} \end{aligned}&#10;\end{equation*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1925.25"/>
  <p:tag name="LATEXADDIN" val="\documentclass{article}&#10;\usepackage{amsmath,color}&#10;\pagestyle{empty}&#10;\begin{document}&#10;\begin{equation*}&#10;\begin{aligned}&#10; &amp; = \frac{P(B_1)P(A|B_1)}{P(B_1)P(A|B_1) + P(B_2)P(A|B_2)} \\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1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6"/>
  <p:tag name="ORIGINALWIDTH" val="325.2"/>
  <p:tag name="LATEXADDIN" val="\documentclass{article}&#10;\usepackage{amsmath,color}&#10;\pagestyle{empty}&#10;\begin{document}&#10;\begin{equation*}&#10;\begin{aligned}&#10; &amp;  = 0.087&#10;\end{aligned}&#10;\end{equation*}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577.5"/>
  <p:tag name="LATEXADDIN" val="\documentclass{article}&#10;\usepackage{amsmath,color}&#10;\pagestyle{empty}&#10;\begin{document}&#10;\begin{equation*}&#10;\begin{aligned}&#10; &amp; = \frac{P(AB_1)}{P(A)} &#10;\end{aligned}&#10;\end{equation*}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1425"/>
  <p:tag name="LATEXADDIN" val="\documentclass{article}&#10;\usepackage{amsmath,color}&#10;\pagestyle{empty}&#10;\begin{document}&#10;\begin{equation*}&#10;\begin{aligned}&#10;P(A)= \sum_{i=1}^n P(B_i)P(A|B_i)&#10;\end{aligned}&#10;\end{equation*}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360.5"/>
  <p:tag name="LATEXADDIN" val="\documentclass{article}&#10;\usepackage{amsmath,color}&#10;\pagestyle{empty}&#10;\begin{document}&#10;\begin{equation*}&#10;\begin{aligned}&#10;P(AB_i) = P(B_i) P (A|B_i)&#10;\end{aligned}&#10;\end{equation*}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</Template>
  <TotalTime>3452</TotalTime>
  <Words>667</Words>
  <Application>Microsoft Office PowerPoint</Application>
  <PresentationFormat>全屏显示(4:3)</PresentationFormat>
  <Paragraphs>171</Paragraphs>
  <Slides>20</Slides>
  <Notes>4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400TGp_globalcity_light_ani</vt:lpstr>
      <vt:lpstr>公式</vt:lpstr>
      <vt:lpstr>Acrobat Document</vt:lpstr>
      <vt:lpstr>幻灯片 1</vt:lpstr>
      <vt:lpstr>美国总统大选</vt:lpstr>
      <vt:lpstr>美国总统大选</vt:lpstr>
      <vt:lpstr>美国总统大选</vt:lpstr>
      <vt:lpstr>复习：乘法公式与全概率公式</vt:lpstr>
      <vt:lpstr>贝叶斯公式</vt:lpstr>
      <vt:lpstr>贝叶斯公式提出</vt:lpstr>
      <vt:lpstr>美国总统大选</vt:lpstr>
      <vt:lpstr>美国总统大选</vt:lpstr>
      <vt:lpstr>美国总统大选</vt:lpstr>
      <vt:lpstr>艾滋病诊断</vt:lpstr>
      <vt:lpstr>艾滋病诊断</vt:lpstr>
      <vt:lpstr>艾滋病诊断</vt:lpstr>
      <vt:lpstr>艾滋病诊断</vt:lpstr>
      <vt:lpstr>贝叶斯公式应用</vt:lpstr>
      <vt:lpstr>电信诈骗</vt:lpstr>
      <vt:lpstr>本节回顾</vt:lpstr>
      <vt:lpstr>文献资料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yaohua</dc:creator>
  <cp:lastModifiedBy>Thinkpad</cp:lastModifiedBy>
  <cp:revision>228</cp:revision>
  <dcterms:created xsi:type="dcterms:W3CDTF">2019-03-13T10:49:00Z</dcterms:created>
  <dcterms:modified xsi:type="dcterms:W3CDTF">2019-03-19T07:50:34Z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